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90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1" r:id="rId13"/>
    <p:sldId id="342" r:id="rId14"/>
    <p:sldId id="340" r:id="rId15"/>
    <p:sldId id="346" r:id="rId16"/>
    <p:sldId id="343" r:id="rId17"/>
    <p:sldId id="344" r:id="rId18"/>
    <p:sldId id="34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FF00"/>
    <a:srgbClr val="33CCFF"/>
    <a:srgbClr val="FF0066"/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C4100-4810-450A-9DC0-B38827AEA92B}" v="237" dt="2020-02-06T13:49:21.858"/>
    <p1510:client id="{650600AC-03FE-44CE-8B1B-31298A45CF04}" v="19" dt="2020-03-02T08:08:01.722"/>
    <p1510:client id="{7D4EE4A4-2E3F-49D7-8B99-3E67CFAC492B}" v="422" dt="2020-02-05T16:05:54.595"/>
    <p1510:client id="{7F11D677-8F77-4DBE-B20E-9579ED6DC4FF}" v="1115" dt="2020-02-05T10:36:36.898"/>
    <p1510:client id="{9054AB05-9CF7-4011-8B14-63DB70FE1FD5}" v="17" dt="2020-03-03T13:32:05.727"/>
    <p1510:client id="{A059DD0D-ECF8-44BF-83D4-742CB94A7A73}" v="14" dt="2020-02-07T09:59:59.914"/>
    <p1510:client id="{BD650CF1-3BC7-4B7B-8E40-21E4AB8453C4}" v="5" dt="2020-03-06T09:49:03.668"/>
    <p1510:client id="{EA750255-2F38-48E8-A54B-5FA3C1338B49}" v="1" dt="2020-03-06T15:36:53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9" autoAdjust="0"/>
    <p:restoredTop sz="86439" autoAdjust="0"/>
  </p:normalViewPr>
  <p:slideViewPr>
    <p:cSldViewPr snapToGrid="0">
      <p:cViewPr varScale="1">
        <p:scale>
          <a:sx n="101" d="100"/>
          <a:sy n="101" d="100"/>
        </p:scale>
        <p:origin x="1435" y="72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Losantos Nicolas" userId="S::n.losantos@brgm.fr::d0ba40ca-b8b4-4600-8224-8dd62c070882" providerId="AD" clId="Web-{650600AC-03FE-44CE-8B1B-31298A45CF04}"/>
    <pc:docChg chg="modSld">
      <pc:chgData name="Losantos Nicolas" userId="S::n.losantos@brgm.fr::d0ba40ca-b8b4-4600-8224-8dd62c070882" providerId="AD" clId="Web-{650600AC-03FE-44CE-8B1B-31298A45CF04}" dt="2020-03-02T08:08:01.722" v="15" actId="20577"/>
      <pc:docMkLst>
        <pc:docMk/>
      </pc:docMkLst>
      <pc:sldChg chg="modSp">
        <pc:chgData name="Losantos Nicolas" userId="S::n.losantos@brgm.fr::d0ba40ca-b8b4-4600-8224-8dd62c070882" providerId="AD" clId="Web-{650600AC-03FE-44CE-8B1B-31298A45CF04}" dt="2020-03-02T08:01:44.912" v="9" actId="20577"/>
        <pc:sldMkLst>
          <pc:docMk/>
          <pc:sldMk cId="2308833575" sldId="304"/>
        </pc:sldMkLst>
        <pc:spChg chg="mod">
          <ac:chgData name="Losantos Nicolas" userId="S::n.losantos@brgm.fr::d0ba40ca-b8b4-4600-8224-8dd62c070882" providerId="AD" clId="Web-{650600AC-03FE-44CE-8B1B-31298A45CF04}" dt="2020-03-02T07:59:44.037" v="2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santos Nicolas" userId="S::n.losantos@brgm.fr::d0ba40ca-b8b4-4600-8224-8dd62c070882" providerId="AD" clId="Web-{650600AC-03FE-44CE-8B1B-31298A45CF04}" dt="2020-03-02T08:01:44.912" v="9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2:37.630" v="11"/>
        <pc:sldMkLst>
          <pc:docMk/>
          <pc:sldMk cId="1050923809" sldId="305"/>
        </pc:sldMkLst>
        <pc:graphicFrameChg chg="mod modGraphic">
          <ac:chgData name="Losantos Nicolas" userId="S::n.losantos@brgm.fr::d0ba40ca-b8b4-4600-8224-8dd62c070882" providerId="AD" clId="Web-{650600AC-03FE-44CE-8B1B-31298A45CF04}" dt="2020-03-02T08:02:37.630" v="11"/>
          <ac:graphicFrameMkLst>
            <pc:docMk/>
            <pc:sldMk cId="1050923809" sldId="305"/>
            <ac:graphicFrameMk id="3" creationId="{D7EC5BA6-EFC9-40F1-BDE9-9BF7C32F561E}"/>
          </ac:graphicFrameMkLst>
        </pc:graphicFrameChg>
      </pc:sldChg>
      <pc:sldChg chg="modSp">
        <pc:chgData name="Losantos Nicolas" userId="S::n.losantos@brgm.fr::d0ba40ca-b8b4-4600-8224-8dd62c070882" providerId="AD" clId="Web-{650600AC-03FE-44CE-8B1B-31298A45CF04}" dt="2020-03-02T08:08:01.722" v="15" actId="20577"/>
        <pc:sldMkLst>
          <pc:docMk/>
          <pc:sldMk cId="788521401" sldId="307"/>
        </pc:sldMkLst>
        <pc:spChg chg="mod">
          <ac:chgData name="Losantos Nicolas" userId="S::n.losantos@brgm.fr::d0ba40ca-b8b4-4600-8224-8dd62c070882" providerId="AD" clId="Web-{650600AC-03FE-44CE-8B1B-31298A45CF04}" dt="2020-03-02T08:08:01.722" v="1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3:34.505" v="13" actId="20577"/>
        <pc:sldMkLst>
          <pc:docMk/>
          <pc:sldMk cId="2711102465" sldId="308"/>
        </pc:sldMkLst>
        <pc:spChg chg="mod">
          <ac:chgData name="Losantos Nicolas" userId="S::n.losantos@brgm.fr::d0ba40ca-b8b4-4600-8224-8dd62c070882" providerId="AD" clId="Web-{650600AC-03FE-44CE-8B1B-31298A45CF04}" dt="2020-03-02T08:03:34.505" v="13" actId="20577"/>
          <ac:spMkLst>
            <pc:docMk/>
            <pc:sldMk cId="2711102465" sldId="308"/>
            <ac:spMk id="8" creationId="{48DEC7D1-690A-4DB8-B5DE-97BD85D3ACBC}"/>
          </ac:spMkLst>
        </pc:spChg>
      </pc:sldChg>
    </pc:docChg>
  </pc:docChgLst>
  <pc:docChgLst>
    <pc:chgData name="Roquencourt Jean-Baptiste" userId="S::jb.roquencourt@brgm.fr::6a460482-96a0-4562-8c37-5e02ddaa2035" providerId="AD" clId="Web-{9054AB05-9CF7-4011-8B14-63DB70FE1FD5}"/>
    <pc:docChg chg="modSld">
      <pc:chgData name="Roquencourt Jean-Baptiste" userId="S::jb.roquencourt@brgm.fr::6a460482-96a0-4562-8c37-5e02ddaa2035" providerId="AD" clId="Web-{9054AB05-9CF7-4011-8B14-63DB70FE1FD5}" dt="2020-03-03T13:32:05.117" v="5" actId="20577"/>
      <pc:docMkLst>
        <pc:docMk/>
      </pc:docMkLst>
      <pc:sldChg chg="modSp">
        <pc:chgData name="Roquencourt Jean-Baptiste" userId="S::jb.roquencourt@brgm.fr::6a460482-96a0-4562-8c37-5e02ddaa2035" providerId="AD" clId="Web-{9054AB05-9CF7-4011-8B14-63DB70FE1FD5}" dt="2020-03-03T13:32:05.117" v="5" actId="20577"/>
        <pc:sldMkLst>
          <pc:docMk/>
          <pc:sldMk cId="788521401" sldId="307"/>
        </pc:sldMkLst>
        <pc:spChg chg="mod">
          <ac:chgData name="Roquencourt Jean-Baptiste" userId="S::jb.roquencourt@brgm.fr::6a460482-96a0-4562-8c37-5e02ddaa2035" providerId="AD" clId="Web-{9054AB05-9CF7-4011-8B14-63DB70FE1FD5}" dt="2020-03-03T13:32:05.117" v="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Roquencourt Jean-Baptiste" userId="S::jb.roquencourt@brgm.fr::6a460482-96a0-4562-8c37-5e02ddaa2035" providerId="AD" clId="Web-{9054AB05-9CF7-4011-8B14-63DB70FE1FD5}" dt="2020-03-03T13:31:58.508" v="1" actId="20577"/>
        <pc:sldMkLst>
          <pc:docMk/>
          <pc:sldMk cId="1010872390" sldId="309"/>
        </pc:sldMkLst>
        <pc:spChg chg="mod">
          <ac:chgData name="Roquencourt Jean-Baptiste" userId="S::jb.roquencourt@brgm.fr::6a460482-96a0-4562-8c37-5e02ddaa2035" providerId="AD" clId="Web-{9054AB05-9CF7-4011-8B14-63DB70FE1FD5}" dt="2020-03-03T13:31:58.508" v="1" actId="20577"/>
          <ac:spMkLst>
            <pc:docMk/>
            <pc:sldMk cId="1010872390" sldId="309"/>
            <ac:spMk id="8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Janvier Frederique" userId="S::f.janvier@brgm.fr::d7334458-8f04-4b40-96a9-2e2f5648dc4c" providerId="AD" clId="Web-{BD650CF1-3BC7-4B7B-8E40-21E4AB8453C4}"/>
    <pc:docChg chg="modSld">
      <pc:chgData name="Janvier Frederique" userId="S::f.janvier@brgm.fr::d7334458-8f04-4b40-96a9-2e2f5648dc4c" providerId="AD" clId="Web-{BD650CF1-3BC7-4B7B-8E40-21E4AB8453C4}" dt="2020-03-06T09:49:03.621" v="4" actId="1076"/>
      <pc:docMkLst>
        <pc:docMk/>
      </pc:docMkLst>
      <pc:sldChg chg="modSp">
        <pc:chgData name="Janvier Frederique" userId="S::f.janvier@brgm.fr::d7334458-8f04-4b40-96a9-2e2f5648dc4c" providerId="AD" clId="Web-{BD650CF1-3BC7-4B7B-8E40-21E4AB8453C4}" dt="2020-03-06T09:46:36.231" v="0" actId="1076"/>
        <pc:sldMkLst>
          <pc:docMk/>
          <pc:sldMk cId="2711102465" sldId="308"/>
        </pc:sldMkLst>
        <pc:picChg chg="mod">
          <ac:chgData name="Janvier Frederique" userId="S::f.janvier@brgm.fr::d7334458-8f04-4b40-96a9-2e2f5648dc4c" providerId="AD" clId="Web-{BD650CF1-3BC7-4B7B-8E40-21E4AB8453C4}" dt="2020-03-06T09:46:36.231" v="0" actId="1076"/>
          <ac:picMkLst>
            <pc:docMk/>
            <pc:sldMk cId="2711102465" sldId="308"/>
            <ac:picMk id="1026" creationId="{00000000-0000-0000-0000-000000000000}"/>
          </ac:picMkLst>
        </pc:picChg>
      </pc:sldChg>
      <pc:sldChg chg="modSp">
        <pc:chgData name="Janvier Frederique" userId="S::f.janvier@brgm.fr::d7334458-8f04-4b40-96a9-2e2f5648dc4c" providerId="AD" clId="Web-{BD650CF1-3BC7-4B7B-8E40-21E4AB8453C4}" dt="2020-03-06T09:49:03.621" v="4" actId="1076"/>
        <pc:sldMkLst>
          <pc:docMk/>
          <pc:sldMk cId="3187979487" sldId="311"/>
        </pc:sldMkLst>
        <pc:spChg chg="mod">
          <ac:chgData name="Janvier Frederique" userId="S::f.janvier@brgm.fr::d7334458-8f04-4b40-96a9-2e2f5648dc4c" providerId="AD" clId="Web-{BD650CF1-3BC7-4B7B-8E40-21E4AB8453C4}" dt="2020-03-06T09:49:02.840" v="3" actId="1076"/>
          <ac:spMkLst>
            <pc:docMk/>
            <pc:sldMk cId="3187979487" sldId="311"/>
            <ac:spMk id="7" creationId="{32E8AFA0-BFBE-40A3-AFA1-91B4533CA7DF}"/>
          </ac:spMkLst>
        </pc:spChg>
        <pc:picChg chg="mod">
          <ac:chgData name="Janvier Frederique" userId="S::f.janvier@brgm.fr::d7334458-8f04-4b40-96a9-2e2f5648dc4c" providerId="AD" clId="Web-{BD650CF1-3BC7-4B7B-8E40-21E4AB8453C4}" dt="2020-03-06T09:49:03.621" v="4" actId="1076"/>
          <ac:picMkLst>
            <pc:docMk/>
            <pc:sldMk cId="3187979487" sldId="311"/>
            <ac:picMk id="1026" creationId="{00000000-0000-0000-0000-000000000000}"/>
          </ac:picMkLst>
        </pc:pic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Delobelle Gregory" userId="S::g.delobelle@brgm.fr::f8fb441f-612d-4601-b28a-cb8007041ad2" providerId="AD" clId="Web-{EA750255-2F38-48E8-A54B-5FA3C1338B49}"/>
    <pc:docChg chg="delSld">
      <pc:chgData name="Delobelle Gregory" userId="S::g.delobelle@brgm.fr::f8fb441f-612d-4601-b28a-cb8007041ad2" providerId="AD" clId="Web-{EA750255-2F38-48E8-A54B-5FA3C1338B49}" dt="2020-03-06T15:36:53.033" v="0"/>
      <pc:docMkLst>
        <pc:docMk/>
      </pc:docMkLst>
      <pc:sldChg chg="del">
        <pc:chgData name="Delobelle Gregory" userId="S::g.delobelle@brgm.fr::f8fb441f-612d-4601-b28a-cb8007041ad2" providerId="AD" clId="Web-{EA750255-2F38-48E8-A54B-5FA3C1338B49}" dt="2020-03-06T15:36:53.033" v="0"/>
        <pc:sldMkLst>
          <pc:docMk/>
          <pc:sldMk cId="847992328" sldId="317"/>
        </pc:sldMkLst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21/01/2021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Bliv/?uri=https://data.geoscience.fr/ncl/GeolTs/1001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opengeospatial.github.io/ELFIE/demo/surface_groundwater_network_interaction_video_2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hyperlink" Target="https://opengeospatial.github.io/ELFIE/demo/surface_groundwater_network_interaction" TargetMode="External"/><Relationship Id="rId5" Type="http://schemas.openxmlformats.org/officeDocument/2006/relationships/hyperlink" Target="https://data.geoscience.fr/Bliv/?uri=https://opengeospatial.github.io/ELFIE/FR/Borehole/sgwi/BSS000DXBD.json" TargetMode="External"/><Relationship Id="rId4" Type="http://schemas.openxmlformats.org/officeDocument/2006/relationships/image" Target="../media/image38.png"/><Relationship Id="rId9" Type="http://schemas.openxmlformats.org/officeDocument/2006/relationships/hyperlink" Target="https://www.w3.org/History/1989/proposa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_after8_/3702240268/in/photostrea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1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8.png"/><Relationship Id="rId1" Type="http://schemas.openxmlformats.org/officeDocument/2006/relationships/tags" Target="../tags/tag6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4.wdp"/><Relationship Id="rId19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BRGM/gml_application_schema_toolbox/blob/master/docs/presentations/2018_INSPIRE_conference/1.2.0_video_INSPIRE_PPI_conf_2018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28009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r>
              <a:rPr lang="fr-FR" sz="4400" b="1" cap="all" dirty="0" err="1">
                <a:solidFill>
                  <a:schemeClr val="bg1"/>
                </a:solidFill>
              </a:rPr>
              <a:t>Linked</a:t>
            </a:r>
            <a:r>
              <a:rPr lang="fr-FR" sz="4400" b="1" cap="all" dirty="0">
                <a:solidFill>
                  <a:schemeClr val="bg1"/>
                </a:solidFill>
              </a:rPr>
              <a:t> data</a:t>
            </a:r>
            <a:r>
              <a:rPr lang="fr-FR" sz="3200" b="1" cap="all" dirty="0">
                <a:solidFill>
                  <a:schemeClr val="bg1"/>
                </a:solidFill>
              </a:rPr>
              <a:t/>
            </a:r>
            <a:br>
              <a:rPr lang="fr-FR" sz="3200" b="1" cap="all" dirty="0">
                <a:solidFill>
                  <a:schemeClr val="bg1"/>
                </a:solidFill>
              </a:rPr>
            </a:br>
            <a:r>
              <a:rPr lang="fr-FR" sz="2400" b="1" cap="all" dirty="0">
                <a:solidFill>
                  <a:schemeClr val="bg1"/>
                </a:solidFill>
              </a:rPr>
              <a:t>l’ Interopérabilité grâce au </a:t>
            </a:r>
            <a:r>
              <a:rPr lang="fr-FR" sz="2400" b="1" cap="all" dirty="0" smtClean="0">
                <a:solidFill>
                  <a:schemeClr val="bg1"/>
                </a:solidFill>
              </a:rPr>
              <a:t>principes du Web</a:t>
            </a:r>
          </a:p>
          <a:p>
            <a:r>
              <a:rPr lang="fr-FR" sz="2400" b="1" cap="all" dirty="0" smtClean="0">
                <a:solidFill>
                  <a:schemeClr val="bg1"/>
                </a:solidFill>
              </a:rPr>
              <a:t>- </a:t>
            </a:r>
            <a:endParaRPr lang="fr-FR" sz="2400" b="1" cap="all" dirty="0">
              <a:solidFill>
                <a:schemeClr val="bg1"/>
              </a:solidFill>
            </a:endParaRPr>
          </a:p>
          <a:p>
            <a:pPr>
              <a:lnSpc>
                <a:spcPts val="3700"/>
              </a:lnSpc>
            </a:pPr>
            <a:r>
              <a:rPr lang="fr-FR" sz="3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Abdelfettah </a:t>
            </a:r>
            <a:r>
              <a:rPr lang="fr-FR" sz="3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Feliachi </a:t>
            </a:r>
            <a:endParaRPr lang="fr-FR" sz="3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3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22/01/2021</a:t>
            </a:r>
            <a:endParaRPr lang="fr-FR" sz="3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72" y="-16279"/>
            <a:ext cx="2616333" cy="1142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5" y="230531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Vue ressources – RDF (JSON-LD)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sp>
        <p:nvSpPr>
          <p:cNvPr id="130" name="Rectangle à coins arrondis 129"/>
          <p:cNvSpPr/>
          <p:nvPr/>
        </p:nvSpPr>
        <p:spPr bwMode="auto">
          <a:xfrm>
            <a:off x="8579180" y="4133288"/>
            <a:ext cx="1584176" cy="1232137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Niveaux bruts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d’eau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31" name="Rectangle à coins arrondis 130"/>
          <p:cNvSpPr/>
          <p:nvPr/>
        </p:nvSpPr>
        <p:spPr bwMode="auto">
          <a:xfrm>
            <a:off x="3106572" y="1260969"/>
            <a:ext cx="1584176" cy="1232137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Aquifères</a:t>
            </a:r>
          </a:p>
        </p:txBody>
      </p:sp>
      <p:cxnSp>
        <p:nvCxnSpPr>
          <p:cNvPr id="132" name="Connecteur droit avec flèche 131"/>
          <p:cNvCxnSpPr/>
          <p:nvPr/>
        </p:nvCxnSpPr>
        <p:spPr bwMode="auto">
          <a:xfrm>
            <a:off x="9011228" y="2523724"/>
            <a:ext cx="0" cy="1609564"/>
          </a:xfrm>
          <a:prstGeom prst="straightConnector1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cxnSp>
        <p:nvCxnSpPr>
          <p:cNvPr id="133" name="Connecteur droit avec flèche 132"/>
          <p:cNvCxnSpPr/>
          <p:nvPr/>
        </p:nvCxnSpPr>
        <p:spPr bwMode="auto">
          <a:xfrm flipV="1">
            <a:off x="9731308" y="2523727"/>
            <a:ext cx="0" cy="1609561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sp>
        <p:nvSpPr>
          <p:cNvPr id="134" name="ZoneTexte 133"/>
          <p:cNvSpPr txBox="1"/>
          <p:nvPr/>
        </p:nvSpPr>
        <p:spPr>
          <a:xfrm>
            <a:off x="9238756" y="314830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</a:endParaRPr>
          </a:p>
        </p:txBody>
      </p:sp>
      <p:cxnSp>
        <p:nvCxnSpPr>
          <p:cNvPr id="135" name="Connecteur en angle 134"/>
          <p:cNvCxnSpPr>
            <a:stCxn id="130" idx="1"/>
            <a:endCxn id="131" idx="2"/>
          </p:cNvCxnSpPr>
          <p:nvPr/>
        </p:nvCxnSpPr>
        <p:spPr bwMode="auto">
          <a:xfrm rot="10800000">
            <a:off x="3898660" y="2493107"/>
            <a:ext cx="4680520" cy="2256251"/>
          </a:xfrm>
          <a:prstGeom prst="bent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cxnSp>
        <p:nvCxnSpPr>
          <p:cNvPr id="136" name="Connecteur droit avec flèche 135"/>
          <p:cNvCxnSpPr>
            <a:stCxn id="141" idx="1"/>
            <a:endCxn id="131" idx="3"/>
          </p:cNvCxnSpPr>
          <p:nvPr/>
        </p:nvCxnSpPr>
        <p:spPr bwMode="auto">
          <a:xfrm flipH="1">
            <a:off x="4690748" y="1877037"/>
            <a:ext cx="3744416" cy="1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pic>
        <p:nvPicPr>
          <p:cNvPr id="138" name="Picture 2" descr="https://cdn.thinglink.me/api/image/717762046808031232/1240/10/scaletowidth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8"/>
          <a:stretch/>
        </p:blipFill>
        <p:spPr bwMode="auto">
          <a:xfrm>
            <a:off x="3401660" y="1837033"/>
            <a:ext cx="973897" cy="4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20" y="4795106"/>
            <a:ext cx="864096" cy="34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0" name="Groupe 139"/>
          <p:cNvGrpSpPr/>
          <p:nvPr/>
        </p:nvGrpSpPr>
        <p:grpSpPr>
          <a:xfrm>
            <a:off x="8435164" y="1260968"/>
            <a:ext cx="1584176" cy="1232137"/>
            <a:chOff x="3758062" y="1124744"/>
            <a:chExt cx="1584176" cy="1232137"/>
          </a:xfrm>
        </p:grpSpPr>
        <p:sp>
          <p:nvSpPr>
            <p:cNvPr id="141" name="Rectangle à coins arrondis 140"/>
            <p:cNvSpPr/>
            <p:nvPr/>
          </p:nvSpPr>
          <p:spPr bwMode="auto">
            <a:xfrm>
              <a:off x="3758062" y="1124744"/>
              <a:ext cx="1584176" cy="1232137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Station de suivi environnemental</a:t>
              </a:r>
            </a:p>
          </p:txBody>
        </p:sp>
        <p:sp>
          <p:nvSpPr>
            <p:cNvPr id="142" name="Rectangle à coins arrondis 141"/>
            <p:cNvSpPr/>
            <p:nvPr/>
          </p:nvSpPr>
          <p:spPr bwMode="auto">
            <a:xfrm>
              <a:off x="4211960" y="1652265"/>
              <a:ext cx="699389" cy="60665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3" name="Picture 2" descr="Afficher l'image d'origine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103" y="1728608"/>
              <a:ext cx="471921" cy="47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6" name="ZoneTexte 145"/>
          <p:cNvSpPr txBox="1"/>
          <p:nvPr/>
        </p:nvSpPr>
        <p:spPr>
          <a:xfrm rot="19757882">
            <a:off x="4114308" y="2120531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OGC GWML2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7" name="ZoneTexte 146"/>
          <p:cNvSpPr txBox="1"/>
          <p:nvPr/>
        </p:nvSpPr>
        <p:spPr>
          <a:xfrm rot="19757882">
            <a:off x="9807016" y="1853928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W3C SOSA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8" name="ZoneTexte 147"/>
          <p:cNvSpPr txBox="1"/>
          <p:nvPr/>
        </p:nvSpPr>
        <p:spPr>
          <a:xfrm rot="19757882">
            <a:off x="9872689" y="4531045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OGC / ISO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Observations &amp;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Measurements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ZoneTexte 148"/>
          <p:cNvSpPr txBox="1"/>
          <p:nvPr/>
        </p:nvSpPr>
        <p:spPr>
          <a:xfrm>
            <a:off x="6361820" y="1586541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osa:isSampleOf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0" name="ZoneTexte 149"/>
          <p:cNvSpPr txBox="1"/>
          <p:nvPr/>
        </p:nvSpPr>
        <p:spPr>
          <a:xfrm rot="16200000">
            <a:off x="7606023" y="3192634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sosa:isFeatureOfInterestOf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1" name="ZoneTexte 150"/>
          <p:cNvSpPr txBox="1"/>
          <p:nvPr/>
        </p:nvSpPr>
        <p:spPr>
          <a:xfrm rot="16200000">
            <a:off x="8896460" y="3284966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sosa:hasFeatureOfInterest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ZoneTexte 151"/>
          <p:cNvSpPr txBox="1"/>
          <p:nvPr/>
        </p:nvSpPr>
        <p:spPr>
          <a:xfrm>
            <a:off x="4281547" y="4749356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om:featureOfInterest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543040" y="5349175"/>
            <a:ext cx="5648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https://data.geoscience.fr/id/ObservationCollection/GroundwaterQuantity/00463X0036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92256" y="983340"/>
            <a:ext cx="35333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https://data.geoscience.fr/id/hydrogeounit/121AS01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528996" y="1039336"/>
            <a:ext cx="4663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https://data.geoscience.fr/id/EMF/GroundwaterQuantity/00463X0036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624899" y="2992582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 de consommation </a:t>
            </a:r>
          </a:p>
          <a:p>
            <a:r>
              <a:rPr lang="fr-FR" dirty="0" smtClean="0"/>
              <a:t>dans un client JSON-LD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52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cs typeface="Arial"/>
              </a:rPr>
              <a:t>RDF</a:t>
            </a:r>
            <a:endParaRPr lang="fr-FR" sz="2800" b="1" dirty="0"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971" y="2623936"/>
            <a:ext cx="6458676" cy="28221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571" y="1199408"/>
            <a:ext cx="6044693" cy="1365868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95038" y="921353"/>
            <a:ext cx="7920880" cy="1424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À base de triplet (Sujet – Prédicat - Objet)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fr-FR" altLang="fr-F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 tour Eiffel est localisée à Paris,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fr-FR" altLang="fr-F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elle a une hauteur de 324 m.</a:t>
            </a: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2595038" y="3396360"/>
            <a:ext cx="7920880" cy="4121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Ensemble de triplets = graph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fr-FR" alt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2595038" y="5609514"/>
            <a:ext cx="8458656" cy="700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Les ontologies permettent de définir la sémantique : les types des nœuds et la nature des prédicats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fr-FR" alt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39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od-cloud.net/versions/2020-05-20/lod-cloud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54" y="0"/>
            <a:ext cx="6673705" cy="680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Les </a:t>
            </a:r>
            <a:r>
              <a:rPr lang="fr-FR" sz="2800" b="1" dirty="0" err="1">
                <a:cs typeface="Arial"/>
              </a:rPr>
              <a:t>Linked</a:t>
            </a:r>
            <a:r>
              <a:rPr lang="fr-FR" sz="2800" b="1" dirty="0">
                <a:cs typeface="Arial"/>
              </a:rPr>
              <a:t> Data: </a:t>
            </a:r>
            <a:r>
              <a:rPr lang="fr-FR" sz="2800" b="1" dirty="0" smtClean="0">
                <a:cs typeface="Arial"/>
              </a:rPr>
              <a:t/>
            </a:r>
            <a:br>
              <a:rPr lang="fr-FR" sz="2800" b="1" dirty="0" smtClean="0">
                <a:cs typeface="Arial"/>
              </a:rPr>
            </a:br>
            <a:r>
              <a:rPr lang="fr-FR" sz="2800" b="1" dirty="0" smtClean="0">
                <a:cs typeface="Arial"/>
              </a:rPr>
              <a:t>Une </a:t>
            </a:r>
            <a:r>
              <a:rPr lang="fr-FR" sz="2800" b="1" dirty="0">
                <a:cs typeface="Arial"/>
              </a:rPr>
              <a:t>démarche </a:t>
            </a:r>
            <a:r>
              <a:rPr lang="fr-FR" sz="2800" b="1" dirty="0" smtClean="0">
                <a:cs typeface="Arial"/>
              </a:rPr>
              <a:t/>
            </a:r>
            <a:br>
              <a:rPr lang="fr-FR" sz="2800" b="1" dirty="0" smtClean="0">
                <a:cs typeface="Arial"/>
              </a:rPr>
            </a:br>
            <a:r>
              <a:rPr lang="fr-FR" sz="2800" b="1" dirty="0" smtClean="0">
                <a:cs typeface="Arial"/>
              </a:rPr>
              <a:t>globale </a:t>
            </a:r>
            <a:endParaRPr lang="fr-FR" sz="2800" b="1" dirty="0"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656" y="6350169"/>
            <a:ext cx="28620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Linking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Open Data cloud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diagram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fr-FR" sz="900" dirty="0">
                <a:solidFill>
                  <a:srgbClr val="333333"/>
                </a:solidFill>
                <a:latin typeface="Helvetica Neue"/>
              </a:rPr>
              <a:t>2020-11-16, 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by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Andrejs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Abele, John P.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McCrae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, Paul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Buitelaar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, Anja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Jentzsch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and Richard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Cyganiak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. http://lod-cloud.net/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07659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Les </a:t>
            </a:r>
            <a:r>
              <a:rPr lang="fr-FR" sz="2800" b="1" dirty="0" err="1">
                <a:cs typeface="Arial"/>
              </a:rPr>
              <a:t>Linked</a:t>
            </a:r>
            <a:r>
              <a:rPr lang="fr-FR" sz="2800" b="1" dirty="0">
                <a:cs typeface="Arial"/>
              </a:rPr>
              <a:t> Data: </a:t>
            </a:r>
            <a:r>
              <a:rPr lang="fr-FR" sz="2800" b="1" dirty="0" smtClean="0">
                <a:cs typeface="Arial"/>
              </a:rPr>
              <a:t/>
            </a:r>
            <a:br>
              <a:rPr lang="fr-FR" sz="2800" b="1" dirty="0" smtClean="0">
                <a:cs typeface="Arial"/>
              </a:rPr>
            </a:br>
            <a:r>
              <a:rPr lang="fr-FR" sz="2800" b="1" dirty="0" smtClean="0">
                <a:cs typeface="Arial"/>
              </a:rPr>
              <a:t>Une </a:t>
            </a:r>
            <a:r>
              <a:rPr lang="fr-FR" sz="2800" b="1" dirty="0">
                <a:cs typeface="Arial"/>
              </a:rPr>
              <a:t>démarche </a:t>
            </a:r>
            <a:r>
              <a:rPr lang="fr-FR" sz="2800" b="1" dirty="0" smtClean="0">
                <a:cs typeface="Arial"/>
              </a:rPr>
              <a:t/>
            </a:r>
            <a:br>
              <a:rPr lang="fr-FR" sz="2800" b="1" dirty="0" smtClean="0">
                <a:cs typeface="Arial"/>
              </a:rPr>
            </a:br>
            <a:r>
              <a:rPr lang="fr-FR" sz="2800" b="1" dirty="0" smtClean="0">
                <a:cs typeface="Arial"/>
              </a:rPr>
              <a:t>globale dans laquelle </a:t>
            </a:r>
          </a:p>
          <a:p>
            <a:r>
              <a:rPr lang="fr-FR" sz="2800" b="1" dirty="0" smtClean="0">
                <a:cs typeface="Arial"/>
              </a:rPr>
              <a:t>on retrouve des </a:t>
            </a:r>
          </a:p>
          <a:p>
            <a:r>
              <a:rPr lang="fr-FR" sz="2800" b="1" dirty="0" smtClean="0">
                <a:cs typeface="Arial"/>
              </a:rPr>
              <a:t>données connues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656" y="6350169"/>
            <a:ext cx="28620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Linking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Open Data cloud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diagram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fr-FR" sz="900" dirty="0">
                <a:solidFill>
                  <a:srgbClr val="333333"/>
                </a:solidFill>
                <a:latin typeface="Helvetica Neue"/>
              </a:rPr>
              <a:t>2020-11-16, 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by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Andrejs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Abele, John P.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McCrae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, Paul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Buitelaar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, Anja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Jentzsch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 and Richard </a:t>
            </a:r>
            <a:r>
              <a:rPr lang="fr-FR" sz="900" b="0" dirty="0" err="1">
                <a:solidFill>
                  <a:srgbClr val="333333"/>
                </a:solidFill>
                <a:latin typeface="Helvetica Neue"/>
              </a:rPr>
              <a:t>Cyganiak</a:t>
            </a:r>
            <a:r>
              <a:rPr lang="fr-FR" sz="900" b="0" dirty="0">
                <a:solidFill>
                  <a:srgbClr val="333333"/>
                </a:solidFill>
                <a:latin typeface="Helvetica Neue"/>
              </a:rPr>
              <a:t>. http://lod-cloud.net/</a:t>
            </a:r>
            <a:endParaRPr lang="en-US" sz="9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61" y="669161"/>
            <a:ext cx="62293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8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cs typeface="Arial"/>
              </a:rPr>
              <a:t>Un changement de paradigme</a:t>
            </a:r>
            <a:endParaRPr lang="fr-FR" sz="2800" b="1" dirty="0"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86" y="3004900"/>
            <a:ext cx="6562844" cy="3483980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9082930" y="3580786"/>
            <a:ext cx="2598522" cy="22988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Demos :</a:t>
            </a: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5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Expérimentation OGC (ELFIE) 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description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+ 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7"/>
              </a:rPr>
              <a:t>démo enregistrée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Registre des </a:t>
            </a: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/>
              </a:rPr>
              <a:t>vocabulaires</a:t>
            </a: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fr-FR" altLang="fr-F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468003" y="774531"/>
            <a:ext cx="8981954" cy="1815882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 sont les principes de base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du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Web. Historiquement c’est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9"/>
              </a:rPr>
              <a:t>l’essence du Web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(TBL 1989)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 interopérabilité inter-métiers: un Web des Données</a:t>
            </a:r>
            <a:b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endParaRPr kumimoji="0" lang="fr-F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 inertie importante, un effort continu mais des bénéfices qui valent le coût.</a:t>
            </a:r>
            <a:b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</a:b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Tout est là pour le faire, c’est une question de volonté</a:t>
            </a:r>
            <a:endParaRPr kumimoji="0" lang="fr-FR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9196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56" y="-1"/>
            <a:ext cx="9921344" cy="6620241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607435" y="6627168"/>
            <a:ext cx="43765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b="0" dirty="0" smtClean="0">
                <a:solidFill>
                  <a:srgbClr val="333333"/>
                </a:solidFill>
                <a:latin typeface="Helvetica Neue"/>
              </a:rPr>
              <a:t>Source CC:  </a:t>
            </a:r>
            <a:r>
              <a:rPr lang="fr-FR" sz="900" dirty="0">
                <a:hlinkClick r:id="rId4"/>
              </a:rPr>
              <a:t>https://www.flickr.com/photos/_after8_/3702240268/in/photostream/</a:t>
            </a:r>
            <a:endParaRPr lang="en-US" sz="900" dirty="0"/>
          </a:p>
        </p:txBody>
      </p:sp>
      <p:sp>
        <p:nvSpPr>
          <p:cNvPr id="8" name="ZoneTexte 7"/>
          <p:cNvSpPr txBox="1"/>
          <p:nvPr/>
        </p:nvSpPr>
        <p:spPr>
          <a:xfrm>
            <a:off x="8983971" y="-6929"/>
            <a:ext cx="3183038" cy="1200329"/>
          </a:xfrm>
          <a:prstGeom prst="rect">
            <a:avLst/>
          </a:prstGeom>
          <a:solidFill>
            <a:srgbClr val="F5F5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7200" b="1" cap="all" dirty="0" smtClean="0">
                <a:solidFill>
                  <a:srgbClr val="E87B1C"/>
                </a:solidFill>
                <a:latin typeface="Arial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162076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L’interopérabilité des données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196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1" dirty="0">
                <a:solidFill>
                  <a:srgbClr val="E87B1C"/>
                </a:solidFill>
                <a:latin typeface="Arial" pitchFamily="34"/>
              </a:rPr>
              <a:t>Dessine-moi l’interopérabilité …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1" dirty="0"/>
              <a:t>« […] la capacité que possède un produit ou un système à fonctionner avec d'autres produits ou systèmes existants ou futurs […] » </a:t>
            </a:r>
            <a:r>
              <a:rPr lang="fr-FR" sz="800" i="1" dirty="0"/>
              <a:t>Source : Groupe de travail du W3C sur l’interopérabilité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14" name="Picture 2" descr="Afficher l'image d'origine"/>
          <p:cNvPicPr>
            <a:picLocks noChangeAspect="1" noChangeArrowheads="1"/>
          </p:cNvPicPr>
          <p:nvPr/>
        </p:nvPicPr>
        <p:blipFill>
          <a:blip r:embed="rId5" cstate="hqprint">
            <a:duotone>
              <a:srgbClr val="2D2D8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7" y="3261452"/>
            <a:ext cx="2066164" cy="991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www.nintendo.com/content/dam/noa/en_US/games/switch/m/machinarium-switch/Switch_Machinarium_description-char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0" y="1623414"/>
            <a:ext cx="1782826" cy="242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dmin, administrator, manager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57" y="20422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erver clipart - Clip Art Libra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73" y="4932235"/>
            <a:ext cx="1248738" cy="192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ownload Sketched Arrows - Sketch PNG Image with No Background ...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8695">
            <a:off x="8649934" y="2715709"/>
            <a:ext cx="666340" cy="10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wnload Sketched Arrows - Sketch PNG Image with No Background ...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1497">
            <a:off x="5387987" y="3245842"/>
            <a:ext cx="666340" cy="10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ownload Sketched Arrows - Sketch PNG Image with No Background ...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15315">
            <a:off x="7170979" y="3934909"/>
            <a:ext cx="666340" cy="10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86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L’interopérabilité des </a:t>
            </a:r>
            <a:r>
              <a:rPr lang="fr-FR" sz="2800" b="1" dirty="0" smtClean="0">
                <a:cs typeface="Arial"/>
              </a:rPr>
              <a:t>données</a:t>
            </a:r>
            <a:endParaRPr lang="fr-FR" sz="2800" b="1" dirty="0">
              <a:cs typeface="Aria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19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dirty="0"/>
              <a:t>défis </a:t>
            </a:r>
            <a:r>
              <a:rPr lang="fr-FR" dirty="0" smtClean="0"/>
              <a:t>: une </a:t>
            </a:r>
            <a:r>
              <a:rPr lang="fr-FR" dirty="0"/>
              <a:t>multitude d’utilisateurs, une hétérogénéité de </a:t>
            </a:r>
            <a:r>
              <a:rPr lang="fr-FR" dirty="0" smtClean="0"/>
              <a:t>données, </a:t>
            </a:r>
            <a:r>
              <a:rPr lang="fr-FR" dirty="0"/>
              <a:t>différents besoins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 rot="20775431">
            <a:off x="2542188" y="1324023"/>
            <a:ext cx="3023903" cy="2209549"/>
            <a:chOff x="5149478" y="1152893"/>
            <a:chExt cx="3527797" cy="2963705"/>
          </a:xfrm>
        </p:grpSpPr>
        <p:pic>
          <p:nvPicPr>
            <p:cNvPr id="22" name="Picture 11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2" t="4889" r="-1157" b="6715"/>
            <a:stretch/>
          </p:blipFill>
          <p:spPr bwMode="auto">
            <a:xfrm>
              <a:off x="5742867" y="1600464"/>
              <a:ext cx="2934408" cy="251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17" b="94656" l="1227" r="9570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6764" y="1456170"/>
              <a:ext cx="562518" cy="64950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000" l="2646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824004" y="2355382"/>
              <a:ext cx="634538" cy="367886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667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720116" y="3060192"/>
              <a:ext cx="371856" cy="818862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703" b="93243" l="7763" r="93607">
                          <a14:foregroundMark x1="69406" y1="70946" x2="69406" y2="70946"/>
                          <a14:foregroundMark x1="75799" y1="82432" x2="75799" y2="82432"/>
                          <a14:foregroundMark x1="88128" y1="87162" x2="88128" y2="8716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9478" y="3147109"/>
              <a:ext cx="913328" cy="617226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475" b="89831" l="1212" r="9939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617" y="1152893"/>
              <a:ext cx="1049916" cy="750848"/>
            </a:xfrm>
            <a:prstGeom prst="rect">
              <a:avLst/>
            </a:prstGeom>
          </p:spPr>
        </p:pic>
      </p:grpSp>
      <p:grpSp>
        <p:nvGrpSpPr>
          <p:cNvPr id="28" name="Groupe 27"/>
          <p:cNvGrpSpPr/>
          <p:nvPr/>
        </p:nvGrpSpPr>
        <p:grpSpPr>
          <a:xfrm rot="831991">
            <a:off x="8174717" y="1381148"/>
            <a:ext cx="3077996" cy="2077510"/>
            <a:chOff x="106522" y="1456170"/>
            <a:chExt cx="3937151" cy="2448198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522" y="1456170"/>
              <a:ext cx="2179068" cy="1173694"/>
            </a:xfrm>
            <a:prstGeom prst="rect">
              <a:avLst/>
            </a:prstGeom>
          </p:spPr>
        </p:pic>
        <p:pic>
          <p:nvPicPr>
            <p:cNvPr id="30" name="Picture 14" descr="What is a Database Model | Lucidchart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307" y="2214788"/>
              <a:ext cx="1722366" cy="1384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87" b="95652" l="5747" r="9080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415" y="2723268"/>
              <a:ext cx="828675" cy="8763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87" b="95652" l="5747" r="9080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815" y="2875668"/>
              <a:ext cx="828675" cy="8763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87" b="95652" l="5747" r="9080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0215" y="3028068"/>
              <a:ext cx="828675" cy="876300"/>
            </a:xfrm>
            <a:prstGeom prst="rect">
              <a:avLst/>
            </a:prstGeom>
          </p:spPr>
        </p:pic>
      </p:grpSp>
      <p:sp>
        <p:nvSpPr>
          <p:cNvPr id="34" name="Ellipse 33"/>
          <p:cNvSpPr/>
          <p:nvPr/>
        </p:nvSpPr>
        <p:spPr bwMode="auto">
          <a:xfrm>
            <a:off x="6157948" y="4342507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35" name="Ellipse 34"/>
          <p:cNvSpPr/>
          <p:nvPr/>
        </p:nvSpPr>
        <p:spPr bwMode="auto">
          <a:xfrm>
            <a:off x="6936444" y="4342507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36" name="Ellipse 35"/>
          <p:cNvSpPr/>
          <p:nvPr/>
        </p:nvSpPr>
        <p:spPr bwMode="auto">
          <a:xfrm>
            <a:off x="7701348" y="4342507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37" name="Ellipse 36"/>
          <p:cNvSpPr/>
          <p:nvPr/>
        </p:nvSpPr>
        <p:spPr bwMode="auto">
          <a:xfrm>
            <a:off x="5365860" y="4342507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5486722" y="3271344"/>
            <a:ext cx="256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Connaître l’existence des données</a:t>
            </a:r>
            <a:endParaRPr lang="fr-FR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6244527" y="3497445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Accéder aux données</a:t>
            </a:r>
            <a:endParaRPr lang="fr-FR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7072917" y="3713090"/>
            <a:ext cx="1748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Comprendre les données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7779187" y="4004495"/>
            <a:ext cx="1519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Exploiter les données</a:t>
            </a:r>
            <a:endParaRPr lang="fr-FR" sz="1200" dirty="0"/>
          </a:p>
        </p:txBody>
      </p:sp>
      <p:pic>
        <p:nvPicPr>
          <p:cNvPr id="42" name="Picture 11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3" t="68647" r="-2367" b="4287"/>
          <a:stretch/>
        </p:blipFill>
        <p:spPr bwMode="auto">
          <a:xfrm>
            <a:off x="3924363" y="3933139"/>
            <a:ext cx="777586" cy="77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Connecteur en angle 42"/>
          <p:cNvCxnSpPr>
            <a:stCxn id="37" idx="0"/>
          </p:cNvCxnSpPr>
          <p:nvPr/>
        </p:nvCxnSpPr>
        <p:spPr>
          <a:xfrm rot="5400000" flipH="1" flipV="1">
            <a:off x="6216874" y="2868897"/>
            <a:ext cx="795821" cy="2151401"/>
          </a:xfrm>
          <a:prstGeom prst="bentConnector2">
            <a:avLst/>
          </a:prstGeom>
          <a:ln>
            <a:solidFill>
              <a:srgbClr val="29A7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en angle 43"/>
          <p:cNvCxnSpPr>
            <a:stCxn id="34" idx="0"/>
          </p:cNvCxnSpPr>
          <p:nvPr/>
        </p:nvCxnSpPr>
        <p:spPr>
          <a:xfrm rot="5400000" flipH="1" flipV="1">
            <a:off x="6749845" y="3313166"/>
            <a:ext cx="610668" cy="1448015"/>
          </a:xfrm>
          <a:prstGeom prst="bentConnector2">
            <a:avLst/>
          </a:prstGeom>
          <a:ln>
            <a:solidFill>
              <a:srgbClr val="29A7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eur en angle 44"/>
          <p:cNvCxnSpPr>
            <a:stCxn id="35" idx="0"/>
          </p:cNvCxnSpPr>
          <p:nvPr/>
        </p:nvCxnSpPr>
        <p:spPr>
          <a:xfrm rot="5400000" flipH="1" flipV="1">
            <a:off x="7746802" y="3360329"/>
            <a:ext cx="345045" cy="1619312"/>
          </a:xfrm>
          <a:prstGeom prst="bentConnector2">
            <a:avLst/>
          </a:prstGeom>
          <a:ln>
            <a:solidFill>
              <a:srgbClr val="29A7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eur en angle 45"/>
          <p:cNvCxnSpPr>
            <a:stCxn id="36" idx="0"/>
          </p:cNvCxnSpPr>
          <p:nvPr/>
        </p:nvCxnSpPr>
        <p:spPr>
          <a:xfrm rot="5400000" flipH="1" flipV="1">
            <a:off x="8471997" y="3674842"/>
            <a:ext cx="70240" cy="1265091"/>
          </a:xfrm>
          <a:prstGeom prst="bentConnector2">
            <a:avLst/>
          </a:prstGeom>
          <a:ln>
            <a:solidFill>
              <a:srgbClr val="29A7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Picture 11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68026" r="24746" b="4908"/>
          <a:stretch/>
        </p:blipFill>
        <p:spPr bwMode="auto">
          <a:xfrm>
            <a:off x="3875328" y="4703375"/>
            <a:ext cx="777586" cy="82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Ellipse 47"/>
          <p:cNvSpPr/>
          <p:nvPr/>
        </p:nvSpPr>
        <p:spPr bwMode="auto">
          <a:xfrm>
            <a:off x="6149428" y="4902434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49" name="Ellipse 48"/>
          <p:cNvSpPr/>
          <p:nvPr/>
        </p:nvSpPr>
        <p:spPr bwMode="auto">
          <a:xfrm>
            <a:off x="5376081" y="4902434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50" name="Ellipse 49"/>
          <p:cNvSpPr/>
          <p:nvPr/>
        </p:nvSpPr>
        <p:spPr bwMode="auto">
          <a:xfrm>
            <a:off x="6951163" y="4902434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51" name="Ellipse 50"/>
          <p:cNvSpPr/>
          <p:nvPr/>
        </p:nvSpPr>
        <p:spPr bwMode="auto">
          <a:xfrm>
            <a:off x="7736548" y="4889194"/>
            <a:ext cx="346448" cy="3464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52" name="Connecteur en angle 51"/>
          <p:cNvCxnSpPr>
            <a:stCxn id="49" idx="4"/>
          </p:cNvCxnSpPr>
          <p:nvPr/>
        </p:nvCxnSpPr>
        <p:spPr>
          <a:xfrm rot="16200000" flipH="1">
            <a:off x="5807520" y="4990667"/>
            <a:ext cx="832119" cy="1348548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en angle 52"/>
          <p:cNvCxnSpPr>
            <a:stCxn id="48" idx="4"/>
          </p:cNvCxnSpPr>
          <p:nvPr/>
        </p:nvCxnSpPr>
        <p:spPr>
          <a:xfrm rot="16200000" flipH="1">
            <a:off x="6739811" y="4831723"/>
            <a:ext cx="544380" cy="1378698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necteur en angle 53"/>
          <p:cNvCxnSpPr>
            <a:stCxn id="50" idx="4"/>
          </p:cNvCxnSpPr>
          <p:nvPr/>
        </p:nvCxnSpPr>
        <p:spPr>
          <a:xfrm rot="16200000" flipH="1">
            <a:off x="7720998" y="4652271"/>
            <a:ext cx="319449" cy="1512670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necteur en angle 54"/>
          <p:cNvCxnSpPr>
            <a:stCxn id="51" idx="4"/>
          </p:cNvCxnSpPr>
          <p:nvPr/>
        </p:nvCxnSpPr>
        <p:spPr>
          <a:xfrm rot="16200000" flipH="1">
            <a:off x="8506060" y="4639353"/>
            <a:ext cx="63203" cy="1255779"/>
          </a:xfrm>
          <a:prstGeom prst="bentConnector2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440128" y="6078322"/>
            <a:ext cx="22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Structurer les données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6286708" y="5787904"/>
            <a:ext cx="1457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Diffuser les données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7063278" y="5538883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Renseigner les </a:t>
            </a:r>
            <a:r>
              <a:rPr lang="fr-FR" sz="1200" dirty="0" smtClean="0"/>
              <a:t>catalogues</a:t>
            </a:r>
            <a:endParaRPr lang="fr-FR" sz="1200" dirty="0"/>
          </a:p>
        </p:txBody>
      </p:sp>
      <p:sp>
        <p:nvSpPr>
          <p:cNvPr id="59" name="ZoneTexte 58"/>
          <p:cNvSpPr txBox="1"/>
          <p:nvPr/>
        </p:nvSpPr>
        <p:spPr>
          <a:xfrm>
            <a:off x="7843589" y="5255383"/>
            <a:ext cx="146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Développer des IHM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3220021" y="499024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  <a:latin typeface="Arial" charset="0"/>
              </a:rPr>
              <a:t>IT</a:t>
            </a:r>
            <a:endParaRPr lang="fr-FR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767173" y="4142994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b="1" dirty="0" err="1" smtClean="0">
                <a:solidFill>
                  <a:srgbClr val="000000"/>
                </a:solidFill>
                <a:latin typeface="Arial" charset="0"/>
              </a:rPr>
              <a:t>Thématicien</a:t>
            </a:r>
            <a:endParaRPr lang="fr-FR" sz="140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9021753" y="5566591"/>
            <a:ext cx="2687474" cy="802245"/>
            <a:chOff x="9021753" y="5566591"/>
            <a:chExt cx="2687474" cy="802245"/>
          </a:xfrm>
        </p:grpSpPr>
        <p:sp>
          <p:nvSpPr>
            <p:cNvPr id="66" name="Accolade fermante 65"/>
            <p:cNvSpPr/>
            <p:nvPr/>
          </p:nvSpPr>
          <p:spPr>
            <a:xfrm>
              <a:off x="9021753" y="5566591"/>
              <a:ext cx="358987" cy="802245"/>
            </a:xfrm>
            <a:prstGeom prst="rightBrace">
              <a:avLst>
                <a:gd name="adj1" fmla="val 94937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393198" y="5643535"/>
              <a:ext cx="23160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b="1" dirty="0" smtClean="0">
                  <a:ln>
                    <a:solidFill>
                      <a:schemeClr val="bg1"/>
                    </a:solidFill>
                  </a:ln>
                </a:rPr>
                <a:t>interopérabilité</a:t>
              </a:r>
              <a:endParaRPr lang="en-US" sz="2000" b="1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259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L’interopérabilité des </a:t>
            </a:r>
            <a:r>
              <a:rPr lang="fr-FR" sz="2800" b="1" dirty="0" smtClean="0">
                <a:cs typeface="Arial"/>
              </a:rPr>
              <a:t>données</a:t>
            </a:r>
            <a:endParaRPr lang="fr-FR" sz="2800" b="1" dirty="0">
              <a:cs typeface="Aria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19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Interopérabilité de l’information </a:t>
            </a:r>
            <a:r>
              <a:rPr lang="fr-FR" dirty="0" err="1"/>
              <a:t>géoscientifique</a:t>
            </a:r>
            <a:r>
              <a:rPr lang="fr-FR" dirty="0"/>
              <a:t> : Vers plus de standards ouverts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76" y="2530920"/>
            <a:ext cx="4645152" cy="277899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703040" y="1265798"/>
            <a:ext cx="2810702" cy="1265122"/>
          </a:xfrm>
          <a:prstGeom prst="rect">
            <a:avLst/>
          </a:prstGeom>
          <a:solidFill>
            <a:srgbClr val="22B14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kern="1200" dirty="0" smtClean="0"/>
              <a:t>Normalisation des méthodes d’échange</a:t>
            </a:r>
            <a:endParaRPr lang="fr-FR" sz="2400" kern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9070713" y="1265798"/>
            <a:ext cx="2810702" cy="1265122"/>
          </a:xfrm>
          <a:prstGeom prst="rect">
            <a:avLst/>
          </a:prstGeom>
          <a:solidFill>
            <a:srgbClr val="ED1C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400" dirty="0"/>
              <a:t>Normalisation du contenu échangé</a:t>
            </a:r>
          </a:p>
        </p:txBody>
      </p:sp>
      <p:sp>
        <p:nvSpPr>
          <p:cNvPr id="9" name="Rectangle 8"/>
          <p:cNvSpPr/>
          <p:nvPr/>
        </p:nvSpPr>
        <p:spPr>
          <a:xfrm>
            <a:off x="9070713" y="2814004"/>
            <a:ext cx="31946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Modèles interopérables</a:t>
            </a:r>
            <a:endParaRPr lang="fr-FR" sz="1400" kern="0" dirty="0">
              <a:solidFill>
                <a:srgbClr val="000000"/>
              </a:solidFill>
              <a:latin typeface="Arial"/>
            </a:endParaRPr>
          </a:p>
          <a:p>
            <a:pPr marL="228600" indent="-2286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>
                <a:solidFill>
                  <a:srgbClr val="000000"/>
                </a:solidFill>
              </a:rPr>
              <a:t>National: ex. </a:t>
            </a:r>
            <a:r>
              <a:rPr lang="fr-FR" sz="1400" kern="0" dirty="0" smtClean="0">
                <a:solidFill>
                  <a:srgbClr val="000000"/>
                </a:solidFill>
              </a:rPr>
              <a:t>SIE</a:t>
            </a:r>
            <a:endParaRPr lang="fr-FR" sz="1400" kern="0" dirty="0" smtClean="0">
              <a:solidFill>
                <a:srgbClr val="000000"/>
              </a:solidFill>
              <a:latin typeface="Arial"/>
            </a:endParaRPr>
          </a:p>
          <a:p>
            <a:pPr marL="228600" indent="-228600"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Européen: principalement INSPIRE</a:t>
            </a:r>
          </a:p>
          <a:p>
            <a:pPr marL="228600" indent="-228600"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Internationales </a:t>
            </a:r>
            <a:r>
              <a:rPr lang="fr-FR" sz="1400" kern="0" dirty="0">
                <a:solidFill>
                  <a:srgbClr val="000000"/>
                </a:solidFill>
                <a:latin typeface="Arial"/>
              </a:rPr>
              <a:t>: 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ISO 191xxx (19115, 19136, 19156, ….), ex</a:t>
            </a:r>
            <a:r>
              <a:rPr lang="fr-FR" sz="14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côté OGC (GeoSciML</a:t>
            </a:r>
            <a:r>
              <a:rPr lang="fr-FR" sz="1400" kern="0" dirty="0">
                <a:solidFill>
                  <a:srgbClr val="000000"/>
                </a:solidFill>
                <a:latin typeface="Arial"/>
              </a:rPr>
              <a:t>, </a:t>
            </a:r>
            <a:r>
              <a:rPr lang="fr-FR" sz="1400" kern="0" dirty="0" err="1" smtClean="0">
                <a:solidFill>
                  <a:srgbClr val="000000"/>
                </a:solidFill>
                <a:latin typeface="Arial"/>
              </a:rPr>
              <a:t>EarthResourceML</a:t>
            </a:r>
            <a:r>
              <a:rPr lang="fr-FR" sz="1400" kern="0" dirty="0">
                <a:solidFill>
                  <a:srgbClr val="000000"/>
                </a:solidFill>
                <a:latin typeface="Arial"/>
              </a:rPr>
              <a:t>, </a:t>
            </a:r>
            <a:r>
              <a:rPr lang="fr-FR" sz="1400" kern="0" dirty="0" err="1">
                <a:solidFill>
                  <a:srgbClr val="000000"/>
                </a:solidFill>
                <a:latin typeface="Arial"/>
              </a:rPr>
              <a:t>HY_Features</a:t>
            </a:r>
            <a:r>
              <a:rPr lang="fr-FR" sz="1400" kern="0" dirty="0">
                <a:solidFill>
                  <a:srgbClr val="000000"/>
                </a:solidFill>
                <a:latin typeface="Arial"/>
              </a:rPr>
              <a:t>, GroundWaterML2.0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, etc.)</a:t>
            </a:r>
          </a:p>
          <a:p>
            <a:pPr marL="228600" indent="-228600"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b="1" i="1" kern="0" dirty="0" smtClean="0">
                <a:solidFill>
                  <a:srgbClr val="000000"/>
                </a:solidFill>
                <a:latin typeface="Arial"/>
              </a:rPr>
              <a:t>Standard de représentation des données sur le Web: W3C - Web Sémantique (</a:t>
            </a:r>
            <a:r>
              <a:rPr lang="fr-FR" sz="1400" b="1" i="1" kern="0" dirty="0" err="1" smtClean="0">
                <a:solidFill>
                  <a:srgbClr val="000000"/>
                </a:solidFill>
                <a:latin typeface="Arial"/>
              </a:rPr>
              <a:t>Linked</a:t>
            </a:r>
            <a:r>
              <a:rPr lang="fr-FR" sz="1400" b="1" i="1" kern="0" dirty="0" smtClean="0">
                <a:solidFill>
                  <a:srgbClr val="000000"/>
                </a:solidFill>
                <a:latin typeface="Arial"/>
              </a:rPr>
              <a:t> Data)</a:t>
            </a:r>
          </a:p>
          <a:p>
            <a:pPr defTabSz="914400" fontAlgn="base">
              <a:spcBef>
                <a:spcPct val="20000"/>
              </a:spcBef>
              <a:spcAft>
                <a:spcPct val="0"/>
              </a:spcAft>
            </a:pPr>
            <a:endParaRPr lang="fr-FR" sz="1400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7415" y="2814003"/>
            <a:ext cx="251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Services interopérables </a:t>
            </a:r>
            <a:endParaRPr lang="fr-FR" sz="1400" kern="0" dirty="0">
              <a:solidFill>
                <a:srgbClr val="000000"/>
              </a:solidFill>
              <a:latin typeface="Arial"/>
            </a:endParaRPr>
          </a:p>
          <a:p>
            <a:pPr marL="228600" indent="-228600"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National : ex. SIE</a:t>
            </a:r>
          </a:p>
          <a:p>
            <a:pPr marL="228600" indent="-2286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Européen : </a:t>
            </a:r>
            <a:r>
              <a:rPr lang="fr-FR" sz="1400" kern="0" dirty="0">
                <a:solidFill>
                  <a:srgbClr val="000000"/>
                </a:solidFill>
              </a:rPr>
              <a:t>Principalement des services </a:t>
            </a:r>
            <a:r>
              <a:rPr lang="fr-FR" sz="1400" kern="0" dirty="0" smtClean="0">
                <a:solidFill>
                  <a:srgbClr val="000000"/>
                </a:solidFill>
              </a:rPr>
              <a:t>OGC</a:t>
            </a:r>
            <a:endParaRPr lang="fr-FR" sz="1400" kern="0" dirty="0" smtClean="0">
              <a:solidFill>
                <a:srgbClr val="000000"/>
              </a:solidFill>
              <a:latin typeface="Arial"/>
            </a:endParaRPr>
          </a:p>
          <a:p>
            <a:pPr marL="228600" indent="-2286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Internationales, ex dans les OGC API:  – </a:t>
            </a:r>
            <a:r>
              <a:rPr lang="fr-FR" sz="1400" kern="0" dirty="0" err="1" smtClean="0">
                <a:solidFill>
                  <a:srgbClr val="000000"/>
                </a:solidFill>
                <a:latin typeface="Arial"/>
              </a:rPr>
              <a:t>Maps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 (</a:t>
            </a:r>
            <a:r>
              <a:rPr lang="fr-FR" sz="1400" kern="0" dirty="0" err="1" smtClean="0">
                <a:solidFill>
                  <a:srgbClr val="000000"/>
                </a:solidFill>
                <a:latin typeface="Arial"/>
              </a:rPr>
              <a:t>cf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 WMS</a:t>
            </a:r>
            <a:r>
              <a:rPr lang="fr-FR" sz="1400" kern="0" dirty="0">
                <a:solidFill>
                  <a:srgbClr val="000000"/>
                </a:solidFill>
              </a:rPr>
              <a:t>), </a:t>
            </a:r>
            <a:r>
              <a:rPr lang="fr-FR" sz="1400" kern="0" dirty="0" smtClean="0">
                <a:solidFill>
                  <a:srgbClr val="000000"/>
                </a:solidFill>
              </a:rPr>
              <a:t>– </a:t>
            </a:r>
            <a:r>
              <a:rPr lang="fr-FR" sz="1400" kern="0" dirty="0" err="1" smtClean="0">
                <a:solidFill>
                  <a:srgbClr val="000000"/>
                </a:solidFill>
              </a:rPr>
              <a:t>Features</a:t>
            </a:r>
            <a:r>
              <a:rPr lang="fr-FR" sz="1400" kern="0" dirty="0" smtClean="0">
                <a:solidFill>
                  <a:srgbClr val="000000"/>
                </a:solidFill>
              </a:rPr>
              <a:t> (ex WFS), </a:t>
            </a:r>
            <a:r>
              <a:rPr lang="fr-FR" sz="1400" kern="0" dirty="0">
                <a:solidFill>
                  <a:srgbClr val="000000"/>
                </a:solidFill>
              </a:rPr>
              <a:t>– </a:t>
            </a:r>
            <a:r>
              <a:rPr lang="fr-FR" sz="1400" kern="0" dirty="0" smtClean="0">
                <a:solidFill>
                  <a:srgbClr val="000000"/>
                </a:solidFill>
              </a:rPr>
              <a:t>Records (ex CSW), OGC </a:t>
            </a:r>
            <a:r>
              <a:rPr lang="fr-FR" sz="1400" kern="0" dirty="0" err="1" smtClean="0">
                <a:solidFill>
                  <a:srgbClr val="000000"/>
                </a:solidFill>
                <a:latin typeface="Arial"/>
              </a:rPr>
              <a:t>SensorThings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 API (</a:t>
            </a:r>
            <a:r>
              <a:rPr lang="fr-FR" sz="1400" kern="0" dirty="0" err="1" smtClean="0">
                <a:solidFill>
                  <a:srgbClr val="000000"/>
                </a:solidFill>
                <a:latin typeface="Arial"/>
              </a:rPr>
              <a:t>cf</a:t>
            </a:r>
            <a:r>
              <a:rPr lang="fr-FR" sz="1400" kern="0" dirty="0" smtClean="0">
                <a:solidFill>
                  <a:srgbClr val="000000"/>
                </a:solidFill>
                <a:latin typeface="Arial"/>
              </a:rPr>
              <a:t> SOS),  etc…</a:t>
            </a:r>
          </a:p>
          <a:p>
            <a:pPr marL="228600" indent="-228600" defTabSz="914400" fontAlgn="base">
              <a:spcBef>
                <a:spcPct val="20000"/>
              </a:spcBef>
              <a:spcAft>
                <a:spcPct val="0"/>
              </a:spcAft>
              <a:buClr>
                <a:srgbClr val="3A7A8F"/>
              </a:buClr>
              <a:buSzPct val="150000"/>
              <a:buFontTx/>
              <a:buChar char="–"/>
            </a:pPr>
            <a:r>
              <a:rPr lang="fr-FR" sz="1400" b="1" i="1" kern="0" dirty="0" smtClean="0">
                <a:solidFill>
                  <a:srgbClr val="000000"/>
                </a:solidFill>
                <a:latin typeface="Arial"/>
              </a:rPr>
              <a:t>Standard et bonnes pratiques d’échange des données sur le Web: W3C - Web Sémantique (</a:t>
            </a:r>
            <a:r>
              <a:rPr lang="fr-FR" sz="1400" b="1" i="1" kern="0" dirty="0" err="1" smtClean="0">
                <a:solidFill>
                  <a:srgbClr val="000000"/>
                </a:solidFill>
                <a:latin typeface="Arial"/>
              </a:rPr>
              <a:t>Linked</a:t>
            </a:r>
            <a:r>
              <a:rPr lang="fr-FR" sz="1400" b="1" i="1" kern="0" dirty="0" smtClean="0">
                <a:solidFill>
                  <a:srgbClr val="000000"/>
                </a:solidFill>
                <a:latin typeface="Arial"/>
              </a:rPr>
              <a:t> Data)</a:t>
            </a:r>
          </a:p>
          <a:p>
            <a:pPr defTabSz="914400" fontAlgn="base">
              <a:spcBef>
                <a:spcPct val="20000"/>
              </a:spcBef>
              <a:spcAft>
                <a:spcPct val="0"/>
              </a:spcAft>
            </a:pPr>
            <a:endParaRPr lang="fr-FR" sz="1400" kern="0" dirty="0" smtClean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10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Les </a:t>
            </a:r>
            <a:r>
              <a:rPr lang="fr-FR" sz="2800" b="1" dirty="0" err="1">
                <a:cs typeface="Arial"/>
              </a:rPr>
              <a:t>Linked</a:t>
            </a:r>
            <a:r>
              <a:rPr lang="fr-FR" sz="2800" b="1" dirty="0">
                <a:cs typeface="Arial"/>
              </a:rPr>
              <a:t> Data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837794" y="965259"/>
            <a:ext cx="8352928" cy="5169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SzPct val="5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A7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fr-FR" alt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Trois principes de base: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 URI HTTP (Uniform Resource Identifier) pour identifier les objets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Renvoyer des informations structurées quand ces URI sont interrogés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75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Selon des ontologies de référence: standards OGC, INSPIRE W3C,  autres ontologies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50000"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Ontologie: un modèle formel de la connaissance qui peut définir les concepts, les propriétés, relations, règles logiques, axiomes logiques, etc.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50000"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RDF comme modèle d’échange privilégié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50000"/>
              <a:buFont typeface="Symbol" panose="05050102010706020507" pitchFamily="18" charset="2"/>
              <a:buChar char="Þ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Contenu compréhensible par les humains &amp; les machines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75000"/>
              <a:buFont typeface="Symbol" panose="05050102010706020507" pitchFamily="18" charset="2"/>
              <a:buChar char="Þ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A792A"/>
              </a:buClr>
              <a:buSzPct val="75000"/>
              <a:buFont typeface="Symbol" panose="05050102010706020507" pitchFamily="18" charset="2"/>
              <a:buChar char="Þ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alt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Intégrer, dans ces descriptions, des liens vers des URI d’autres objets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fr-FR" altLang="fr-F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792A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fr-FR" altLang="fr-F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Que peut-on mettre derrière une URI 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cxnSp>
        <p:nvCxnSpPr>
          <p:cNvPr id="23" name="Connecteur droit avec flèche 2"/>
          <p:cNvCxnSpPr>
            <a:cxnSpLocks noChangeShapeType="1"/>
          </p:cNvCxnSpPr>
          <p:nvPr/>
        </p:nvCxnSpPr>
        <p:spPr bwMode="auto">
          <a:xfrm>
            <a:off x="6725950" y="906645"/>
            <a:ext cx="0" cy="6477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10855600" y="2683309"/>
            <a:ext cx="68738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Etc…</a:t>
            </a:r>
          </a:p>
        </p:txBody>
      </p:sp>
      <p:cxnSp>
        <p:nvCxnSpPr>
          <p:cNvPr id="25" name="Connecteur droit avec flèche 14"/>
          <p:cNvCxnSpPr>
            <a:cxnSpLocks noChangeShapeType="1"/>
          </p:cNvCxnSpPr>
          <p:nvPr/>
        </p:nvCxnSpPr>
        <p:spPr bwMode="auto">
          <a:xfrm flipH="1">
            <a:off x="3331875" y="1554345"/>
            <a:ext cx="3394075" cy="14398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necteur droit avec flèche 24"/>
          <p:cNvCxnSpPr>
            <a:cxnSpLocks noChangeShapeType="1"/>
          </p:cNvCxnSpPr>
          <p:nvPr/>
        </p:nvCxnSpPr>
        <p:spPr bwMode="auto">
          <a:xfrm flipH="1">
            <a:off x="5960293" y="1554345"/>
            <a:ext cx="765659" cy="16049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eur droit avec flèche 27"/>
          <p:cNvCxnSpPr>
            <a:cxnSpLocks noChangeShapeType="1"/>
          </p:cNvCxnSpPr>
          <p:nvPr/>
        </p:nvCxnSpPr>
        <p:spPr bwMode="auto">
          <a:xfrm>
            <a:off x="6732301" y="1554345"/>
            <a:ext cx="981537" cy="1612039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necteur droit avec flèche 33"/>
          <p:cNvCxnSpPr>
            <a:cxnSpLocks noChangeShapeType="1"/>
          </p:cNvCxnSpPr>
          <p:nvPr/>
        </p:nvCxnSpPr>
        <p:spPr bwMode="auto">
          <a:xfrm>
            <a:off x="6781512" y="1554345"/>
            <a:ext cx="3182843" cy="167448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eur droit avec flèche 36"/>
          <p:cNvCxnSpPr>
            <a:cxnSpLocks noChangeShapeType="1"/>
          </p:cNvCxnSpPr>
          <p:nvPr/>
        </p:nvCxnSpPr>
        <p:spPr bwMode="auto">
          <a:xfrm>
            <a:off x="6783100" y="1554345"/>
            <a:ext cx="4168293" cy="1109629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ZoneTexte 29"/>
          <p:cNvSpPr txBox="1"/>
          <p:nvPr/>
        </p:nvSpPr>
        <p:spPr>
          <a:xfrm rot="17699159">
            <a:off x="5355898" y="2282025"/>
            <a:ext cx="15408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application/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gml+xml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 rot="20294183">
            <a:off x="4172543" y="2206971"/>
            <a:ext cx="76976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/html</a:t>
            </a:r>
          </a:p>
        </p:txBody>
      </p:sp>
      <p:sp>
        <p:nvSpPr>
          <p:cNvPr id="32" name="ZoneTexte 31"/>
          <p:cNvSpPr txBox="1"/>
          <p:nvPr/>
        </p:nvSpPr>
        <p:spPr>
          <a:xfrm rot="3489017">
            <a:off x="6647012" y="2219224"/>
            <a:ext cx="146386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application/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ld+json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ZoneTexte 32"/>
          <p:cNvSpPr txBox="1"/>
          <p:nvPr/>
        </p:nvSpPr>
        <p:spPr>
          <a:xfrm rot="1644897">
            <a:off x="8343223" y="2389152"/>
            <a:ext cx="11865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b="1" dirty="0">
                <a:solidFill>
                  <a:srgbClr val="000000"/>
                </a:solidFill>
                <a:latin typeface="Arial"/>
              </a:rPr>
              <a:t>application/</a:t>
            </a:r>
            <a:r>
              <a:rPr lang="fr-FR" sz="1100" b="1" dirty="0" err="1">
                <a:solidFill>
                  <a:srgbClr val="000000"/>
                </a:solidFill>
                <a:latin typeface="Arial"/>
              </a:rPr>
              <a:t>pdf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618798" y="627110"/>
            <a:ext cx="4525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https://</a:t>
            </a:r>
            <a:r>
              <a:rPr kumimoji="0" lang="fr-FR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data.geoscience.fr/id/hydrogeounit/121AS01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289" y="3145713"/>
            <a:ext cx="2701596" cy="2046042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13" y="3271315"/>
            <a:ext cx="2909954" cy="2226894"/>
          </a:xfrm>
          <a:prstGeom prst="rect">
            <a:avLst/>
          </a:prstGeom>
          <a:ln>
            <a:solidFill>
              <a:srgbClr val="FF0000"/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917" y="3435281"/>
            <a:ext cx="2916150" cy="206292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0656" y="3121207"/>
            <a:ext cx="2650910" cy="223887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9848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Cas </a:t>
            </a:r>
            <a:r>
              <a:rPr lang="fr-FR" sz="2800" b="1" dirty="0" smtClean="0">
                <a:cs typeface="Arial"/>
              </a:rPr>
              <a:t>d’exemple </a:t>
            </a:r>
            <a:r>
              <a:rPr lang="fr-FR" sz="2800" b="1" dirty="0">
                <a:cs typeface="Arial"/>
              </a:rPr>
              <a:t>– Piézométrie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61" name="Picture 2" descr="https://cdn.thinglink.me/api/image/717762046808031232/1240/10/scaletowid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9"/>
          <a:stretch/>
        </p:blipFill>
        <p:spPr bwMode="auto">
          <a:xfrm>
            <a:off x="5316882" y="2398181"/>
            <a:ext cx="5430369" cy="279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à coins arrondis 61"/>
          <p:cNvSpPr/>
          <p:nvPr/>
        </p:nvSpPr>
        <p:spPr bwMode="auto">
          <a:xfrm>
            <a:off x="4891412" y="2305142"/>
            <a:ext cx="6768752" cy="3096343"/>
          </a:xfrm>
          <a:prstGeom prst="wedgeRoundRectCallout">
            <a:avLst>
              <a:gd name="adj1" fmla="val -53366"/>
              <a:gd name="adj2" fmla="val 62606"/>
              <a:gd name="adj3" fmla="val 16667"/>
            </a:avLst>
          </a:prstGeom>
          <a:noFill/>
          <a:ln w="25400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Rectangle à coins arrondis 62"/>
          <p:cNvSpPr/>
          <p:nvPr/>
        </p:nvSpPr>
        <p:spPr bwMode="auto">
          <a:xfrm>
            <a:off x="3588690" y="1081006"/>
            <a:ext cx="3744416" cy="1008112"/>
          </a:xfrm>
          <a:prstGeom prst="wedgeRoundRectCallout">
            <a:avLst>
              <a:gd name="adj1" fmla="val 26357"/>
              <a:gd name="adj2" fmla="val 274525"/>
              <a:gd name="adj3" fmla="val 16667"/>
            </a:avLst>
          </a:prstGeom>
          <a:solidFill>
            <a:srgbClr val="FFFFFF"/>
          </a:solidFill>
          <a:ln w="25400" cap="flat" cmpd="sng" algn="ctr">
            <a:solidFill>
              <a:srgbClr val="33B3B3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i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#</a:t>
            </a:r>
            <a:r>
              <a:rPr lang="fr-FR" sz="1200" b="1" i="1" kern="0" dirty="0" err="1" smtClean="0">
                <a:solidFill>
                  <a:srgbClr val="33B3B3"/>
                </a:solidFill>
                <a:latin typeface="Comic Sans MS" panose="030F0702030302020204" pitchFamily="66" charset="0"/>
              </a:rPr>
              <a:t>EntiteHydroGeol</a:t>
            </a:r>
            <a:r>
              <a:rPr lang="fr-FR" sz="1200" b="1" i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/107AK01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200" b="1" kern="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Rectangle à coins arrondis 63"/>
          <p:cNvSpPr/>
          <p:nvPr/>
        </p:nvSpPr>
        <p:spPr bwMode="auto">
          <a:xfrm>
            <a:off x="3579578" y="1081006"/>
            <a:ext cx="3744416" cy="1008112"/>
          </a:xfrm>
          <a:prstGeom prst="wedgeRoundRectCallout">
            <a:avLst>
              <a:gd name="adj1" fmla="val 26913"/>
              <a:gd name="adj2" fmla="val 274399"/>
              <a:gd name="adj3" fmla="val 16667"/>
            </a:avLst>
          </a:prstGeom>
          <a:solidFill>
            <a:srgbClr val="FFFFFF"/>
          </a:solidFill>
          <a:ln w="25400" cap="flat" cmpd="sng" algn="ctr">
            <a:solidFill>
              <a:srgbClr val="33B3B3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i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#</a:t>
            </a:r>
            <a:r>
              <a:rPr lang="fr-FR" sz="1200" b="1" i="1" kern="0" dirty="0" err="1" smtClean="0">
                <a:solidFill>
                  <a:srgbClr val="33B3B3"/>
                </a:solidFill>
                <a:latin typeface="Comic Sans MS" panose="030F0702030302020204" pitchFamily="66" charset="0"/>
              </a:rPr>
              <a:t>EntiteHydroGeol</a:t>
            </a:r>
            <a:r>
              <a:rPr lang="fr-FR" sz="1200" b="1" i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/107AK01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800" b="1" kern="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kern="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suivie par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800" b="1" kern="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#</a:t>
            </a:r>
            <a:r>
              <a:rPr lang="fr-FR" sz="1200" b="1" i="1" kern="0" dirty="0" err="1" smtClean="0">
                <a:solidFill>
                  <a:srgbClr val="33B3B3"/>
                </a:solidFill>
                <a:latin typeface="Comic Sans MS" panose="030F0702030302020204" pitchFamily="66" charset="0"/>
              </a:rPr>
              <a:t>Piezometre</a:t>
            </a:r>
            <a:r>
              <a:rPr lang="fr-FR" sz="1200" b="1" i="1" kern="0" dirty="0" smtClean="0">
                <a:solidFill>
                  <a:srgbClr val="33B3B3"/>
                </a:solidFill>
                <a:latin typeface="Comic Sans MS" panose="030F0702030302020204" pitchFamily="66" charset="0"/>
              </a:rPr>
              <a:t>/00634X0147/PZ1.2</a:t>
            </a:r>
          </a:p>
        </p:txBody>
      </p:sp>
      <p:grpSp>
        <p:nvGrpSpPr>
          <p:cNvPr id="65" name="Groupe 64"/>
          <p:cNvGrpSpPr/>
          <p:nvPr/>
        </p:nvGrpSpPr>
        <p:grpSpPr>
          <a:xfrm>
            <a:off x="7220736" y="3204573"/>
            <a:ext cx="592619" cy="1631591"/>
            <a:chOff x="4171598" y="2517489"/>
            <a:chExt cx="592619" cy="1631591"/>
          </a:xfrm>
        </p:grpSpPr>
        <p:pic>
          <p:nvPicPr>
            <p:cNvPr id="66" name="Picture 2" descr="Afficher l'image d'origine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rgbClr val="333399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598" y="2517489"/>
              <a:ext cx="592619" cy="592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Connecteur droit 66"/>
            <p:cNvCxnSpPr>
              <a:stCxn id="66" idx="2"/>
            </p:cNvCxnSpPr>
            <p:nvPr/>
          </p:nvCxnSpPr>
          <p:spPr bwMode="auto">
            <a:xfrm flipH="1">
              <a:off x="4467907" y="3110108"/>
              <a:ext cx="1" cy="1038972"/>
            </a:xfrm>
            <a:prstGeom prst="line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extLst/>
          </p:spPr>
        </p:cxnSp>
      </p:grpSp>
      <p:sp>
        <p:nvSpPr>
          <p:cNvPr id="68" name="Rectangle à coins arrondis 67"/>
          <p:cNvSpPr/>
          <p:nvPr/>
        </p:nvSpPr>
        <p:spPr bwMode="auto">
          <a:xfrm>
            <a:off x="8093110" y="1081006"/>
            <a:ext cx="3495046" cy="1050648"/>
          </a:xfrm>
          <a:prstGeom prst="wedgeRoundRectCallout">
            <a:avLst>
              <a:gd name="adj1" fmla="val -55485"/>
              <a:gd name="adj2" fmla="val 167371"/>
              <a:gd name="adj3" fmla="val 16667"/>
            </a:avLst>
          </a:prstGeom>
          <a:solidFill>
            <a:srgbClr val="FFFFFF"/>
          </a:solidFill>
          <a:ln w="25400" cap="flat" cmpd="sng" algn="ctr">
            <a:solidFill>
              <a:srgbClr val="33B3B3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#</a:t>
            </a:r>
            <a:r>
              <a:rPr kumimoji="0" lang="fr-FR" sz="1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Piezometre</a:t>
            </a:r>
            <a:r>
              <a:rPr kumimoji="0" lang="fr-FR" sz="1200" b="1" i="1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/00634X0147/PZ1.2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Pensées 68"/>
          <p:cNvSpPr/>
          <p:nvPr/>
        </p:nvSpPr>
        <p:spPr bwMode="auto">
          <a:xfrm>
            <a:off x="8413226" y="3797192"/>
            <a:ext cx="3174930" cy="1460278"/>
          </a:xfrm>
          <a:prstGeom prst="cloudCallout">
            <a:avLst>
              <a:gd name="adj1" fmla="val -73998"/>
              <a:gd name="adj2" fmla="val 18589"/>
            </a:avLst>
          </a:prstGeom>
          <a:solidFill>
            <a:srgbClr val="FFFFFF"/>
          </a:solidFill>
          <a:ln w="25400" cap="flat" cmpd="sng" algn="ctr">
            <a:solidFill>
              <a:srgbClr val="2D2D8A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0" name="Organigramme : Multidocument 69"/>
          <p:cNvSpPr/>
          <p:nvPr/>
        </p:nvSpPr>
        <p:spPr bwMode="auto">
          <a:xfrm>
            <a:off x="9031870" y="4044076"/>
            <a:ext cx="1908213" cy="936104"/>
          </a:xfrm>
          <a:prstGeom prst="flowChartMultidocument">
            <a:avLst/>
          </a:prstGeom>
          <a:solidFill>
            <a:srgbClr val="FFFFFF"/>
          </a:solidFill>
          <a:ln w="25400" cap="flat" cmpd="sng" algn="ctr">
            <a:solidFill>
              <a:srgbClr val="333399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1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#Mesures de niveau de nappe</a:t>
            </a:r>
            <a:endParaRPr kumimoji="0" lang="fr-FR" sz="11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1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0" t="68026" r="24746" b="4908"/>
          <a:stretch/>
        </p:blipFill>
        <p:spPr bwMode="auto">
          <a:xfrm>
            <a:off x="3474596" y="5214045"/>
            <a:ext cx="1128784" cy="119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à coins arrondis 71"/>
          <p:cNvSpPr/>
          <p:nvPr/>
        </p:nvSpPr>
        <p:spPr bwMode="auto">
          <a:xfrm>
            <a:off x="8089622" y="1081006"/>
            <a:ext cx="3570542" cy="1050648"/>
          </a:xfrm>
          <a:prstGeom prst="wedgeRoundRectCallout">
            <a:avLst>
              <a:gd name="adj1" fmla="val -56008"/>
              <a:gd name="adj2" fmla="val 171722"/>
              <a:gd name="adj3" fmla="val 16667"/>
            </a:avLst>
          </a:prstGeom>
          <a:solidFill>
            <a:srgbClr val="FFFFFF"/>
          </a:solidFill>
          <a:ln w="25400" cap="flat" cmpd="sng" algn="ctr">
            <a:solidFill>
              <a:srgbClr val="33B3B3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#</a:t>
            </a:r>
            <a:r>
              <a:rPr kumimoji="0" lang="fr-FR" sz="1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Piezometre</a:t>
            </a:r>
            <a:r>
              <a:rPr kumimoji="0" lang="fr-FR" sz="1200" b="1" i="1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/00634X0147/PZ1.2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disposant de </a:t>
            </a:r>
            <a:r>
              <a:rPr kumimoji="0" lang="fr-FR" sz="1200" b="1" i="1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omic Sans MS" panose="030F0702030302020204" pitchFamily="66" charset="0"/>
              </a:rPr>
              <a:t>#Mesures de niveau de nappe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concernant </a:t>
            </a:r>
            <a:r>
              <a:rPr kumimoji="0" lang="fr-FR" sz="1200" b="1" i="1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#</a:t>
            </a:r>
            <a:r>
              <a:rPr kumimoji="0" lang="fr-FR" sz="12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EntiteHydroGeol</a:t>
            </a:r>
            <a:r>
              <a:rPr kumimoji="0" lang="fr-FR" sz="1200" b="1" i="1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/107AK01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3" name="Organigramme : Multidocument 72"/>
          <p:cNvSpPr/>
          <p:nvPr/>
        </p:nvSpPr>
        <p:spPr bwMode="auto">
          <a:xfrm>
            <a:off x="9031871" y="4033333"/>
            <a:ext cx="1908213" cy="936104"/>
          </a:xfrm>
          <a:prstGeom prst="flowChartMultidocument">
            <a:avLst/>
          </a:prstGeom>
          <a:solidFill>
            <a:srgbClr val="FFFFFF"/>
          </a:solidFill>
          <a:ln w="25400" cap="flat" cmpd="sng" algn="ctr">
            <a:solidFill>
              <a:srgbClr val="333399"/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1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#Mesures de niveau de nappe</a:t>
            </a:r>
            <a:r>
              <a:rPr kumimoji="0" lang="fr-F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 de </a:t>
            </a:r>
            <a:r>
              <a:rPr kumimoji="0" lang="fr-F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#</a:t>
            </a:r>
            <a:r>
              <a:rPr kumimoji="0" lang="fr-FR" sz="11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Piezometre</a:t>
            </a:r>
            <a:r>
              <a:rPr kumimoji="0" lang="fr-FR" sz="1100" b="1" i="1" u="none" strike="noStrike" kern="0" cap="none" spc="0" normalizeH="0" baseline="0" noProof="0" dirty="0" smtClean="0">
                <a:ln>
                  <a:noFill/>
                </a:ln>
                <a:solidFill>
                  <a:srgbClr val="33B3B3"/>
                </a:solidFill>
                <a:effectLst/>
                <a:uLnTx/>
                <a:uFillTx/>
                <a:latin typeface="Comic Sans MS" panose="030F0702030302020204" pitchFamily="66" charset="0"/>
              </a:rPr>
              <a:t>/00634X0147/PZ1.2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71804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2" grpId="0" animBg="1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36" y="1007359"/>
            <a:ext cx="3384218" cy="2218249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cs typeface="Arial"/>
              </a:rPr>
              <a:t>Vue ressources – HTML</a:t>
            </a:r>
            <a:endParaRPr lang="fr-FR" sz="2800" b="1" dirty="0">
              <a:cs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47" y="1277715"/>
            <a:ext cx="2490743" cy="243395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7298" y="3807989"/>
            <a:ext cx="2670660" cy="2428776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63" name="Rectangle à coins arrondis 62"/>
          <p:cNvSpPr/>
          <p:nvPr/>
        </p:nvSpPr>
        <p:spPr bwMode="auto">
          <a:xfrm>
            <a:off x="8579180" y="4142593"/>
            <a:ext cx="1584176" cy="1232137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Niveaux bruts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d’eau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4" name="Rectangle à coins arrondis 63"/>
          <p:cNvSpPr/>
          <p:nvPr/>
        </p:nvSpPr>
        <p:spPr bwMode="auto">
          <a:xfrm>
            <a:off x="3106572" y="1270274"/>
            <a:ext cx="1584176" cy="1232137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Aquifères</a:t>
            </a:r>
          </a:p>
        </p:txBody>
      </p:sp>
      <p:cxnSp>
        <p:nvCxnSpPr>
          <p:cNvPr id="65" name="Connecteur droit avec flèche 64"/>
          <p:cNvCxnSpPr/>
          <p:nvPr/>
        </p:nvCxnSpPr>
        <p:spPr bwMode="auto">
          <a:xfrm>
            <a:off x="9011228" y="2533029"/>
            <a:ext cx="0" cy="1609564"/>
          </a:xfrm>
          <a:prstGeom prst="straightConnector1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cxnSp>
        <p:nvCxnSpPr>
          <p:cNvPr id="66" name="Connecteur droit avec flèche 65"/>
          <p:cNvCxnSpPr/>
          <p:nvPr/>
        </p:nvCxnSpPr>
        <p:spPr bwMode="auto">
          <a:xfrm flipV="1">
            <a:off x="9731308" y="2533032"/>
            <a:ext cx="0" cy="1609561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sp>
        <p:nvSpPr>
          <p:cNvPr id="67" name="ZoneTexte 66"/>
          <p:cNvSpPr txBox="1"/>
          <p:nvPr/>
        </p:nvSpPr>
        <p:spPr>
          <a:xfrm>
            <a:off x="9238756" y="3157609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</a:endParaRPr>
          </a:p>
        </p:txBody>
      </p:sp>
      <p:cxnSp>
        <p:nvCxnSpPr>
          <p:cNvPr id="68" name="Connecteur en angle 67"/>
          <p:cNvCxnSpPr>
            <a:stCxn id="63" idx="1"/>
            <a:endCxn id="64" idx="2"/>
          </p:cNvCxnSpPr>
          <p:nvPr/>
        </p:nvCxnSpPr>
        <p:spPr bwMode="auto">
          <a:xfrm rot="10800000">
            <a:off x="3898660" y="2502412"/>
            <a:ext cx="4680520" cy="2256251"/>
          </a:xfrm>
          <a:prstGeom prst="bent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</a:ln>
          <a:effectLst/>
          <a:extLst/>
        </p:spPr>
      </p:cxnSp>
      <p:cxnSp>
        <p:nvCxnSpPr>
          <p:cNvPr id="69" name="Connecteur droit avec flèche 68"/>
          <p:cNvCxnSpPr>
            <a:stCxn id="74" idx="1"/>
            <a:endCxn id="64" idx="3"/>
          </p:cNvCxnSpPr>
          <p:nvPr/>
        </p:nvCxnSpPr>
        <p:spPr bwMode="auto">
          <a:xfrm flipH="1">
            <a:off x="4690748" y="1886342"/>
            <a:ext cx="3744416" cy="1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sp>
        <p:nvSpPr>
          <p:cNvPr id="70" name="ZoneTexte 69"/>
          <p:cNvSpPr txBox="1"/>
          <p:nvPr/>
        </p:nvSpPr>
        <p:spPr>
          <a:xfrm>
            <a:off x="2592256" y="992644"/>
            <a:ext cx="3531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</a:t>
            </a:r>
            <a:r>
              <a:rPr lang="fr-FR" sz="1000" b="1" i="1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data.geoscience.fr/id/hydrogeounit/121AS01</a:t>
            </a:r>
            <a:endParaRPr lang="fr-FR" sz="1000" b="1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1" name="Picture 2" descr="https://cdn.thinglink.me/api/image/717762046808031232/1240/10/scaletowidth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8"/>
          <a:stretch/>
        </p:blipFill>
        <p:spPr bwMode="auto">
          <a:xfrm>
            <a:off x="3401660" y="1846338"/>
            <a:ext cx="973897" cy="4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20" y="4804411"/>
            <a:ext cx="864096" cy="34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e 72"/>
          <p:cNvGrpSpPr/>
          <p:nvPr/>
        </p:nvGrpSpPr>
        <p:grpSpPr>
          <a:xfrm>
            <a:off x="8435164" y="1270273"/>
            <a:ext cx="1584176" cy="1232137"/>
            <a:chOff x="3758062" y="1124744"/>
            <a:chExt cx="1584176" cy="1232137"/>
          </a:xfrm>
        </p:grpSpPr>
        <p:sp>
          <p:nvSpPr>
            <p:cNvPr id="74" name="Rectangle à coins arrondis 73"/>
            <p:cNvSpPr/>
            <p:nvPr/>
          </p:nvSpPr>
          <p:spPr bwMode="auto">
            <a:xfrm>
              <a:off x="3758062" y="1124744"/>
              <a:ext cx="1584176" cy="1232137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Station de suivi environnemental</a:t>
              </a:r>
            </a:p>
          </p:txBody>
        </p:sp>
        <p:sp>
          <p:nvSpPr>
            <p:cNvPr id="75" name="Rectangle à coins arrondis 74"/>
            <p:cNvSpPr/>
            <p:nvPr/>
          </p:nvSpPr>
          <p:spPr bwMode="auto">
            <a:xfrm>
              <a:off x="4211960" y="1652265"/>
              <a:ext cx="699389" cy="60665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2" descr="Afficher l'image d'origine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103" y="1728608"/>
              <a:ext cx="471921" cy="47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ZoneTexte 76"/>
          <p:cNvSpPr txBox="1"/>
          <p:nvPr/>
        </p:nvSpPr>
        <p:spPr>
          <a:xfrm>
            <a:off x="7528996" y="1048640"/>
            <a:ext cx="4663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https://data.geoscience.fr/id/EMF/GroundwaterQuantity/00463X0036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6543040" y="5349175"/>
            <a:ext cx="5648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https://data.geoscience.fr/id/ObservationCollection/GroundwaterQuantity/00463X0036</a:t>
            </a:r>
          </a:p>
        </p:txBody>
      </p:sp>
    </p:spTree>
    <p:extLst>
      <p:ext uri="{BB962C8B-B14F-4D97-AF65-F5344CB8AC3E}">
        <p14:creationId xmlns:p14="http://schemas.microsoft.com/office/powerpoint/2010/main" val="126675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Vue </a:t>
            </a:r>
            <a:r>
              <a:rPr lang="fr-FR" sz="2800" b="1" dirty="0" smtClean="0">
                <a:cs typeface="Arial"/>
              </a:rPr>
              <a:t>ressources – </a:t>
            </a:r>
            <a:r>
              <a:rPr lang="fr-FR" sz="2800" b="1" dirty="0">
                <a:cs typeface="Arial"/>
              </a:rPr>
              <a:t>GML (</a:t>
            </a:r>
            <a:r>
              <a:rPr lang="fr-FR" sz="2800" b="1" dirty="0" err="1">
                <a:cs typeface="Arial"/>
              </a:rPr>
              <a:t>Linked</a:t>
            </a:r>
            <a:r>
              <a:rPr lang="fr-FR" sz="2800" b="1" dirty="0">
                <a:cs typeface="Arial"/>
              </a:rPr>
              <a:t> Data)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6912" t="6933" r="21714" b="8754"/>
          <a:stretch/>
        </p:blipFill>
        <p:spPr>
          <a:xfrm>
            <a:off x="0" y="0"/>
            <a:ext cx="2270656" cy="6898511"/>
          </a:xfrm>
          <a:prstGeom prst="rect">
            <a:avLst/>
          </a:prstGeom>
        </p:spPr>
      </p:pic>
      <p:sp>
        <p:nvSpPr>
          <p:cNvPr id="40" name="Rectangle à coins arrondis 39"/>
          <p:cNvSpPr/>
          <p:nvPr/>
        </p:nvSpPr>
        <p:spPr bwMode="auto">
          <a:xfrm>
            <a:off x="8579180" y="4133289"/>
            <a:ext cx="1584176" cy="1232137"/>
          </a:xfrm>
          <a:prstGeom prst="round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Niveaux bruts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d’eau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3106572" y="1260970"/>
            <a:ext cx="1584176" cy="1232137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Aquifères</a:t>
            </a:r>
          </a:p>
        </p:txBody>
      </p:sp>
      <p:cxnSp>
        <p:nvCxnSpPr>
          <p:cNvPr id="42" name="Connecteur droit avec flèche 41"/>
          <p:cNvCxnSpPr/>
          <p:nvPr/>
        </p:nvCxnSpPr>
        <p:spPr bwMode="auto">
          <a:xfrm>
            <a:off x="9011228" y="2523725"/>
            <a:ext cx="0" cy="1609564"/>
          </a:xfrm>
          <a:prstGeom prst="straightConnector1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cxnSp>
        <p:nvCxnSpPr>
          <p:cNvPr id="61" name="Connecteur droit avec flèche 60"/>
          <p:cNvCxnSpPr/>
          <p:nvPr/>
        </p:nvCxnSpPr>
        <p:spPr bwMode="auto">
          <a:xfrm flipV="1">
            <a:off x="9731308" y="2523728"/>
            <a:ext cx="0" cy="1609561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sp>
        <p:nvSpPr>
          <p:cNvPr id="62" name="ZoneTexte 61"/>
          <p:cNvSpPr txBox="1"/>
          <p:nvPr/>
        </p:nvSpPr>
        <p:spPr>
          <a:xfrm>
            <a:off x="9238756" y="314830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</a:endParaRPr>
          </a:p>
        </p:txBody>
      </p:sp>
      <p:cxnSp>
        <p:nvCxnSpPr>
          <p:cNvPr id="63" name="Connecteur en angle 62"/>
          <p:cNvCxnSpPr>
            <a:stCxn id="40" idx="1"/>
            <a:endCxn id="41" idx="2"/>
          </p:cNvCxnSpPr>
          <p:nvPr/>
        </p:nvCxnSpPr>
        <p:spPr bwMode="auto">
          <a:xfrm rot="10800000">
            <a:off x="3898660" y="2493108"/>
            <a:ext cx="4680520" cy="2256251"/>
          </a:xfrm>
          <a:prstGeom prst="bentConnector2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cxnSp>
        <p:nvCxnSpPr>
          <p:cNvPr id="64" name="Connecteur droit avec flèche 63"/>
          <p:cNvCxnSpPr>
            <a:stCxn id="69" idx="1"/>
            <a:endCxn id="41" idx="3"/>
          </p:cNvCxnSpPr>
          <p:nvPr/>
        </p:nvCxnSpPr>
        <p:spPr bwMode="auto">
          <a:xfrm flipH="1">
            <a:off x="4690748" y="1877038"/>
            <a:ext cx="3744416" cy="1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arrow"/>
          </a:ln>
          <a:effectLst/>
          <a:extLst/>
        </p:spPr>
      </p:cxnSp>
      <p:sp>
        <p:nvSpPr>
          <p:cNvPr id="65" name="ZoneTexte 64"/>
          <p:cNvSpPr txBox="1"/>
          <p:nvPr/>
        </p:nvSpPr>
        <p:spPr>
          <a:xfrm>
            <a:off x="2592256" y="983340"/>
            <a:ext cx="35333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https://data.geoscience.fr/id/hydrogeounit/121AS01</a:t>
            </a:r>
          </a:p>
        </p:txBody>
      </p:sp>
      <p:pic>
        <p:nvPicPr>
          <p:cNvPr id="66" name="Picture 2" descr="https://cdn.thinglink.me/api/image/717762046808031232/1240/10/scaletowidth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8"/>
          <a:stretch/>
        </p:blipFill>
        <p:spPr bwMode="auto">
          <a:xfrm>
            <a:off x="3401660" y="1837034"/>
            <a:ext cx="973897" cy="4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20" y="4795107"/>
            <a:ext cx="864096" cy="34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" name="Groupe 67"/>
          <p:cNvGrpSpPr/>
          <p:nvPr/>
        </p:nvGrpSpPr>
        <p:grpSpPr>
          <a:xfrm>
            <a:off x="8435164" y="1260969"/>
            <a:ext cx="1584176" cy="1232137"/>
            <a:chOff x="3758062" y="1124744"/>
            <a:chExt cx="1584176" cy="1232137"/>
          </a:xfrm>
        </p:grpSpPr>
        <p:sp>
          <p:nvSpPr>
            <p:cNvPr id="69" name="Rectangle à coins arrondis 68"/>
            <p:cNvSpPr/>
            <p:nvPr/>
          </p:nvSpPr>
          <p:spPr bwMode="auto">
            <a:xfrm>
              <a:off x="3758062" y="1124744"/>
              <a:ext cx="1584176" cy="1232137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Station de suivi environnemental</a:t>
              </a:r>
            </a:p>
          </p:txBody>
        </p:sp>
        <p:sp>
          <p:nvSpPr>
            <p:cNvPr id="70" name="Rectangle à coins arrondis 69"/>
            <p:cNvSpPr/>
            <p:nvPr/>
          </p:nvSpPr>
          <p:spPr bwMode="auto">
            <a:xfrm>
              <a:off x="4211960" y="1652265"/>
              <a:ext cx="699389" cy="60665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Picture 2" descr="Afficher l'image d'origine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103" y="1728608"/>
              <a:ext cx="471921" cy="471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ZoneTexte 71"/>
          <p:cNvSpPr txBox="1"/>
          <p:nvPr/>
        </p:nvSpPr>
        <p:spPr>
          <a:xfrm>
            <a:off x="7528996" y="1039336"/>
            <a:ext cx="4663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https://data.geoscience.fr/id/EMF/GroundwaterQuantity/00463X0036</a:t>
            </a:r>
          </a:p>
        </p:txBody>
      </p:sp>
      <p:sp>
        <p:nvSpPr>
          <p:cNvPr id="73" name="ZoneTexte 72"/>
          <p:cNvSpPr txBox="1"/>
          <p:nvPr/>
        </p:nvSpPr>
        <p:spPr>
          <a:xfrm rot="19757882">
            <a:off x="4114308" y="2120532"/>
            <a:ext cx="11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OGC GWML2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4" name="ZoneTexte 73"/>
          <p:cNvSpPr txBox="1"/>
          <p:nvPr/>
        </p:nvSpPr>
        <p:spPr>
          <a:xfrm rot="19757882">
            <a:off x="9603563" y="1637070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INSPIRE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Environmental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Monitoring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Facility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43040" y="5349175"/>
            <a:ext cx="5648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i="1" dirty="0">
                <a:solidFill>
                  <a:srgbClr val="000000"/>
                </a:solidFill>
                <a:latin typeface="Comic Sans MS" panose="030F0702030302020204" pitchFamily="66" charset="0"/>
              </a:rPr>
              <a:t>https://data.geoscience.fr/id/ObservationCollection/GroundwaterQuantity/00463X0036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624899" y="2992582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hlinkClick r:id="rId7"/>
              </a:rPr>
              <a:t>Ex de consommation </a:t>
            </a:r>
          </a:p>
          <a:p>
            <a:r>
              <a:rPr lang="fr-FR" dirty="0" smtClean="0">
                <a:hlinkClick r:id="rId7"/>
              </a:rPr>
              <a:t>dans QGIS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 rot="19757882">
            <a:off x="9929871" y="453104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OGC / ISO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Observations &amp;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Measurements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63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780BA6D79E843AC1B69D28610E2BB" ma:contentTypeVersion="7" ma:contentTypeDescription="Crée un document." ma:contentTypeScope="" ma:versionID="7a68817709e411baf4d44383f08eb06c">
  <xsd:schema xmlns:xsd="http://www.w3.org/2001/XMLSchema" xmlns:xs="http://www.w3.org/2001/XMLSchema" xmlns:p="http://schemas.microsoft.com/office/2006/metadata/properties" xmlns:ns2="574dc87e-46f7-4ff6-ba63-f2775c8f153d" targetNamespace="http://schemas.microsoft.com/office/2006/metadata/properties" ma:root="true" ma:fieldsID="3ae0427ddb55d357644fb01d8a116072" ns2:_="">
    <xsd:import namespace="574dc87e-46f7-4ff6-ba63-f2775c8f1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87e-46f7-4ff6-ba63-f2775c8f1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21AB6-586C-4E49-9779-1C1C2636DDF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574dc87e-46f7-4ff6-ba63-f2775c8f153d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6FEAE3-816C-4DE6-AF19-D96DDE683E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dc87e-46f7-4ff6-ba63-f2775c8f1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11353</TotalTime>
  <Words>740</Words>
  <Application>Microsoft Office PowerPoint</Application>
  <PresentationFormat>Grand écran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Comic Sans MS</vt:lpstr>
      <vt:lpstr>Courier New</vt:lpstr>
      <vt:lpstr>Helvetica Neue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>a.feliachi@brgm.fr;S.Grellet@brgm.fr;h.bressan@brgm.fr</dc:creator>
  <cp:lastModifiedBy>Grellet Sylvain</cp:lastModifiedBy>
  <cp:revision>188</cp:revision>
  <dcterms:created xsi:type="dcterms:W3CDTF">2018-10-03T08:36:16Z</dcterms:created>
  <dcterms:modified xsi:type="dcterms:W3CDTF">2021-01-21T17:35:05Z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0x010100B29780BA6D79E843AC1B69D28610E2BB</vt:lpwstr>
  </property>
</Properties>
</file>